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6"/>
  </p:notesMasterIdLst>
  <p:sldIdLst>
    <p:sldId id="257" r:id="rId2"/>
    <p:sldId id="260" r:id="rId3"/>
    <p:sldId id="258" r:id="rId4"/>
    <p:sldId id="259" r:id="rId5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0D929B"/>
    <a:srgbClr val="63C4D7"/>
    <a:srgbClr val="548235"/>
    <a:srgbClr val="4BB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56"/>
    <p:restoredTop sz="95481" autoAdjust="0"/>
  </p:normalViewPr>
  <p:slideViewPr>
    <p:cSldViewPr snapToGrid="0" snapToObjects="1">
      <p:cViewPr varScale="1">
        <p:scale>
          <a:sx n="116" d="100"/>
          <a:sy n="116" d="100"/>
        </p:scale>
        <p:origin x="202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3FDC79C-B16A-344D-A209-FB96B23A1664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4FA76E2-00F1-4948-A430-545A7A9CEDE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485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A76E2-00F1-4948-A430-545A7A9CEDE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190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A76E2-00F1-4948-A430-545A7A9CEDE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61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A76E2-00F1-4948-A430-545A7A9CEDE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64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FA76E2-00F1-4948-A430-545A7A9CEDE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10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84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1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19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69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8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0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3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15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17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5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74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DCE6F-C0D3-FE4F-8562-B0F6C0A55929}" type="datetimeFigureOut">
              <a:rPr kumimoji="1" lang="ja-JP" altLang="en-US" smtClean="0"/>
              <a:t>2023/5/2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C024B-00B1-754B-8392-B9EB74A262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5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e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hyperlink" Target="https://bunshun-jp.box.com/s/x84npeu9mt96lrl5qx83iv0365snepk3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EE945FBC-4C7E-BF6D-96E3-B5400E144D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908" y="1415740"/>
            <a:ext cx="2700932" cy="379112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A79DFAE6-6653-504F-ABEB-9BFEB42F6473}"/>
              </a:ext>
            </a:extLst>
          </p:cNvPr>
          <p:cNvSpPr/>
          <p:nvPr/>
        </p:nvSpPr>
        <p:spPr>
          <a:xfrm>
            <a:off x="-13052" y="5622981"/>
            <a:ext cx="9157052" cy="7160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>
            <a:extLst>
              <a:ext uri="{FF2B5EF4-FFF2-40B4-BE49-F238E27FC236}">
                <a16:creationId xmlns:a16="http://schemas.microsoft.com/office/drawing/2014/main" id="{CCE0981D-B589-3B48-8280-1B481F5EE2E8}"/>
              </a:ext>
            </a:extLst>
          </p:cNvPr>
          <p:cNvSpPr/>
          <p:nvPr/>
        </p:nvSpPr>
        <p:spPr>
          <a:xfrm>
            <a:off x="3843063" y="559414"/>
            <a:ext cx="57660" cy="49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5">
            <a:extLst>
              <a:ext uri="{FF2B5EF4-FFF2-40B4-BE49-F238E27FC236}">
                <a16:creationId xmlns:a16="http://schemas.microsoft.com/office/drawing/2014/main" id="{BD0CE4A6-E2D3-6440-84E5-A5856B6A3F75}"/>
              </a:ext>
            </a:extLst>
          </p:cNvPr>
          <p:cNvSpPr txBox="1"/>
          <p:nvPr/>
        </p:nvSpPr>
        <p:spPr>
          <a:xfrm>
            <a:off x="1485796" y="613545"/>
            <a:ext cx="513598" cy="52322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ja-JP" sz="2800" dirty="0"/>
              <a:t>×</a:t>
            </a:r>
            <a:endParaRPr kumimoji="1" lang="ja-JP" altLang="en-US" sz="2800" dirty="0"/>
          </a:p>
        </p:txBody>
      </p:sp>
      <p:sp>
        <p:nvSpPr>
          <p:cNvPr id="21" name="テキスト ボックス 6">
            <a:extLst>
              <a:ext uri="{FF2B5EF4-FFF2-40B4-BE49-F238E27FC236}">
                <a16:creationId xmlns:a16="http://schemas.microsoft.com/office/drawing/2014/main" id="{AF99D067-0747-9E40-BFDB-8817F3F250DC}"/>
              </a:ext>
            </a:extLst>
          </p:cNvPr>
          <p:cNvSpPr txBox="1"/>
          <p:nvPr/>
        </p:nvSpPr>
        <p:spPr>
          <a:xfrm>
            <a:off x="344994" y="20191"/>
            <a:ext cx="3560134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ja-JP" dirty="0">
                <a:latin typeface="+mn-ea"/>
                <a:ea typeface="+mn-ea"/>
              </a:rPr>
              <a:t>2023</a:t>
            </a:r>
            <a:r>
              <a:rPr kumimoji="1" lang="ja-JP" altLang="en-US" dirty="0">
                <a:latin typeface="+mn-ea"/>
                <a:ea typeface="+mn-ea"/>
              </a:rPr>
              <a:t>年</a:t>
            </a:r>
            <a:r>
              <a:rPr kumimoji="1" lang="en-US" altLang="ja-JP" dirty="0">
                <a:latin typeface="+mn-ea"/>
                <a:ea typeface="+mn-ea"/>
              </a:rPr>
              <a:t>9</a:t>
            </a:r>
            <a:r>
              <a:rPr kumimoji="1" lang="ja-JP" altLang="en-US" dirty="0">
                <a:latin typeface="+mn-ea"/>
                <a:ea typeface="+mn-ea"/>
              </a:rPr>
              <a:t>月</a:t>
            </a:r>
            <a:r>
              <a:rPr kumimoji="1" lang="en-US" altLang="ja-JP" dirty="0">
                <a:latin typeface="+mn-ea"/>
                <a:ea typeface="+mn-ea"/>
              </a:rPr>
              <a:t>28</a:t>
            </a:r>
            <a:r>
              <a:rPr kumimoji="1" lang="ja-JP" altLang="en-US" dirty="0">
                <a:latin typeface="+mn-ea"/>
                <a:ea typeface="+mn-ea"/>
              </a:rPr>
              <a:t>日発売予定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fr-FR" altLang="ja-JP" b="1" dirty="0">
                <a:latin typeface="+mn-ea"/>
                <a:ea typeface="+mn-ea"/>
              </a:rPr>
              <a:t>『</a:t>
            </a:r>
            <a:r>
              <a:rPr kumimoji="1" lang="ja-JP" altLang="fr-FR" b="1" dirty="0">
                <a:latin typeface="+mn-ea"/>
                <a:ea typeface="+mn-ea"/>
              </a:rPr>
              <a:t>週刊文春</a:t>
            </a:r>
            <a:r>
              <a:rPr kumimoji="1" lang="fr-FR" altLang="ja-JP" b="1" dirty="0">
                <a:latin typeface="+mn-ea"/>
                <a:ea typeface="+mn-ea"/>
              </a:rPr>
              <a:t>』10</a:t>
            </a:r>
            <a:r>
              <a:rPr kumimoji="1" lang="ja-JP" altLang="fr-FR" b="1" dirty="0">
                <a:latin typeface="+mn-ea"/>
                <a:ea typeface="+mn-ea"/>
              </a:rPr>
              <a:t>月</a:t>
            </a:r>
            <a:r>
              <a:rPr kumimoji="1" lang="fr-FR" altLang="ja-JP" b="1" dirty="0">
                <a:latin typeface="+mn-ea"/>
                <a:ea typeface="+mn-ea"/>
              </a:rPr>
              <a:t>5</a:t>
            </a:r>
            <a:r>
              <a:rPr kumimoji="1" lang="ja-JP" altLang="fr-FR" b="1" dirty="0">
                <a:latin typeface="+mn-ea"/>
                <a:ea typeface="+mn-ea"/>
              </a:rPr>
              <a:t>日号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pic>
        <p:nvPicPr>
          <p:cNvPr id="25" name="図 24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4AEE0D87-2095-4145-8B08-2A4B748AAE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300" y="696089"/>
            <a:ext cx="1785523" cy="30750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56773546-D41A-D24F-99F8-7CEEE2814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25"/>
          <a:stretch/>
        </p:blipFill>
        <p:spPr>
          <a:xfrm>
            <a:off x="347560" y="591693"/>
            <a:ext cx="1397784" cy="567198"/>
          </a:xfrm>
          <a:prstGeom prst="rect">
            <a:avLst/>
          </a:prstGeom>
        </p:spPr>
      </p:pic>
      <p:sp>
        <p:nvSpPr>
          <p:cNvPr id="49" name="角丸四角形吹き出し 30">
            <a:extLst>
              <a:ext uri="{FF2B5EF4-FFF2-40B4-BE49-F238E27FC236}">
                <a16:creationId xmlns:a16="http://schemas.microsoft.com/office/drawing/2014/main" id="{955DAA50-66D6-1749-BA4B-2316CB34C61C}"/>
              </a:ext>
            </a:extLst>
          </p:cNvPr>
          <p:cNvSpPr/>
          <p:nvPr/>
        </p:nvSpPr>
        <p:spPr>
          <a:xfrm>
            <a:off x="3064972" y="3529117"/>
            <a:ext cx="3017873" cy="1783515"/>
          </a:xfrm>
          <a:custGeom>
            <a:avLst/>
            <a:gdLst>
              <a:gd name="connsiteX0" fmla="*/ 0 w 3944715"/>
              <a:gd name="connsiteY0" fmla="*/ 273223 h 1639307"/>
              <a:gd name="connsiteX1" fmla="*/ 273223 w 3944715"/>
              <a:gd name="connsiteY1" fmla="*/ 0 h 1639307"/>
              <a:gd name="connsiteX2" fmla="*/ 657453 w 3944715"/>
              <a:gd name="connsiteY2" fmla="*/ 0 h 1639307"/>
              <a:gd name="connsiteX3" fmla="*/ 657453 w 3944715"/>
              <a:gd name="connsiteY3" fmla="*/ 0 h 1639307"/>
              <a:gd name="connsiteX4" fmla="*/ 1643631 w 3944715"/>
              <a:gd name="connsiteY4" fmla="*/ 0 h 1639307"/>
              <a:gd name="connsiteX5" fmla="*/ 3671492 w 3944715"/>
              <a:gd name="connsiteY5" fmla="*/ 0 h 1639307"/>
              <a:gd name="connsiteX6" fmla="*/ 3944715 w 3944715"/>
              <a:gd name="connsiteY6" fmla="*/ 273223 h 1639307"/>
              <a:gd name="connsiteX7" fmla="*/ 3944715 w 3944715"/>
              <a:gd name="connsiteY7" fmla="*/ 956262 h 1639307"/>
              <a:gd name="connsiteX8" fmla="*/ 3944715 w 3944715"/>
              <a:gd name="connsiteY8" fmla="*/ 956262 h 1639307"/>
              <a:gd name="connsiteX9" fmla="*/ 3944715 w 3944715"/>
              <a:gd name="connsiteY9" fmla="*/ 1366089 h 1639307"/>
              <a:gd name="connsiteX10" fmla="*/ 3944715 w 3944715"/>
              <a:gd name="connsiteY10" fmla="*/ 1366084 h 1639307"/>
              <a:gd name="connsiteX11" fmla="*/ 3671492 w 3944715"/>
              <a:gd name="connsiteY11" fmla="*/ 1639307 h 1639307"/>
              <a:gd name="connsiteX12" fmla="*/ 1643631 w 3944715"/>
              <a:gd name="connsiteY12" fmla="*/ 1639307 h 1639307"/>
              <a:gd name="connsiteX13" fmla="*/ 657453 w 3944715"/>
              <a:gd name="connsiteY13" fmla="*/ 1639307 h 1639307"/>
              <a:gd name="connsiteX14" fmla="*/ 657453 w 3944715"/>
              <a:gd name="connsiteY14" fmla="*/ 1639307 h 1639307"/>
              <a:gd name="connsiteX15" fmla="*/ 273223 w 3944715"/>
              <a:gd name="connsiteY15" fmla="*/ 1639307 h 1639307"/>
              <a:gd name="connsiteX16" fmla="*/ 0 w 3944715"/>
              <a:gd name="connsiteY16" fmla="*/ 1366084 h 1639307"/>
              <a:gd name="connsiteX17" fmla="*/ 0 w 3944715"/>
              <a:gd name="connsiteY17" fmla="*/ 1366089 h 1639307"/>
              <a:gd name="connsiteX18" fmla="*/ -404964 w 3944715"/>
              <a:gd name="connsiteY18" fmla="*/ 835227 h 1639307"/>
              <a:gd name="connsiteX19" fmla="*/ 0 w 3944715"/>
              <a:gd name="connsiteY19" fmla="*/ 956262 h 1639307"/>
              <a:gd name="connsiteX20" fmla="*/ 0 w 3944715"/>
              <a:gd name="connsiteY20" fmla="*/ 273223 h 1639307"/>
              <a:gd name="connsiteX0" fmla="*/ 404964 w 4349679"/>
              <a:gd name="connsiteY0" fmla="*/ 273223 h 1639307"/>
              <a:gd name="connsiteX1" fmla="*/ 678187 w 4349679"/>
              <a:gd name="connsiteY1" fmla="*/ 0 h 1639307"/>
              <a:gd name="connsiteX2" fmla="*/ 1062417 w 4349679"/>
              <a:gd name="connsiteY2" fmla="*/ 0 h 1639307"/>
              <a:gd name="connsiteX3" fmla="*/ 1062417 w 4349679"/>
              <a:gd name="connsiteY3" fmla="*/ 0 h 1639307"/>
              <a:gd name="connsiteX4" fmla="*/ 2048595 w 4349679"/>
              <a:gd name="connsiteY4" fmla="*/ 0 h 1639307"/>
              <a:gd name="connsiteX5" fmla="*/ 4076456 w 4349679"/>
              <a:gd name="connsiteY5" fmla="*/ 0 h 1639307"/>
              <a:gd name="connsiteX6" fmla="*/ 4349679 w 4349679"/>
              <a:gd name="connsiteY6" fmla="*/ 273223 h 1639307"/>
              <a:gd name="connsiteX7" fmla="*/ 4349679 w 4349679"/>
              <a:gd name="connsiteY7" fmla="*/ 956262 h 1639307"/>
              <a:gd name="connsiteX8" fmla="*/ 4349679 w 4349679"/>
              <a:gd name="connsiteY8" fmla="*/ 956262 h 1639307"/>
              <a:gd name="connsiteX9" fmla="*/ 4349679 w 4349679"/>
              <a:gd name="connsiteY9" fmla="*/ 1366089 h 1639307"/>
              <a:gd name="connsiteX10" fmla="*/ 4349679 w 4349679"/>
              <a:gd name="connsiteY10" fmla="*/ 1366084 h 1639307"/>
              <a:gd name="connsiteX11" fmla="*/ 4076456 w 4349679"/>
              <a:gd name="connsiteY11" fmla="*/ 1639307 h 1639307"/>
              <a:gd name="connsiteX12" fmla="*/ 2048595 w 4349679"/>
              <a:gd name="connsiteY12" fmla="*/ 1639307 h 1639307"/>
              <a:gd name="connsiteX13" fmla="*/ 1062417 w 4349679"/>
              <a:gd name="connsiteY13" fmla="*/ 1639307 h 1639307"/>
              <a:gd name="connsiteX14" fmla="*/ 1062417 w 4349679"/>
              <a:gd name="connsiteY14" fmla="*/ 1639307 h 1639307"/>
              <a:gd name="connsiteX15" fmla="*/ 678187 w 4349679"/>
              <a:gd name="connsiteY15" fmla="*/ 1639307 h 1639307"/>
              <a:gd name="connsiteX16" fmla="*/ 404964 w 4349679"/>
              <a:gd name="connsiteY16" fmla="*/ 1366084 h 1639307"/>
              <a:gd name="connsiteX17" fmla="*/ 404964 w 4349679"/>
              <a:gd name="connsiteY17" fmla="*/ 1366089 h 1639307"/>
              <a:gd name="connsiteX18" fmla="*/ 0 w 4349679"/>
              <a:gd name="connsiteY18" fmla="*/ 835227 h 1639307"/>
              <a:gd name="connsiteX19" fmla="*/ 404964 w 4349679"/>
              <a:gd name="connsiteY19" fmla="*/ 682993 h 1639307"/>
              <a:gd name="connsiteX20" fmla="*/ 404964 w 4349679"/>
              <a:gd name="connsiteY20" fmla="*/ 273223 h 1639307"/>
              <a:gd name="connsiteX0" fmla="*/ 404964 w 4349679"/>
              <a:gd name="connsiteY0" fmla="*/ 273223 h 1639307"/>
              <a:gd name="connsiteX1" fmla="*/ 678187 w 4349679"/>
              <a:gd name="connsiteY1" fmla="*/ 0 h 1639307"/>
              <a:gd name="connsiteX2" fmla="*/ 1062417 w 4349679"/>
              <a:gd name="connsiteY2" fmla="*/ 0 h 1639307"/>
              <a:gd name="connsiteX3" fmla="*/ 1062417 w 4349679"/>
              <a:gd name="connsiteY3" fmla="*/ 0 h 1639307"/>
              <a:gd name="connsiteX4" fmla="*/ 2048595 w 4349679"/>
              <a:gd name="connsiteY4" fmla="*/ 0 h 1639307"/>
              <a:gd name="connsiteX5" fmla="*/ 4076456 w 4349679"/>
              <a:gd name="connsiteY5" fmla="*/ 0 h 1639307"/>
              <a:gd name="connsiteX6" fmla="*/ 4349679 w 4349679"/>
              <a:gd name="connsiteY6" fmla="*/ 273223 h 1639307"/>
              <a:gd name="connsiteX7" fmla="*/ 4349679 w 4349679"/>
              <a:gd name="connsiteY7" fmla="*/ 956262 h 1639307"/>
              <a:gd name="connsiteX8" fmla="*/ 4349679 w 4349679"/>
              <a:gd name="connsiteY8" fmla="*/ 956262 h 1639307"/>
              <a:gd name="connsiteX9" fmla="*/ 4349679 w 4349679"/>
              <a:gd name="connsiteY9" fmla="*/ 1366089 h 1639307"/>
              <a:gd name="connsiteX10" fmla="*/ 4349679 w 4349679"/>
              <a:gd name="connsiteY10" fmla="*/ 1366084 h 1639307"/>
              <a:gd name="connsiteX11" fmla="*/ 4076456 w 4349679"/>
              <a:gd name="connsiteY11" fmla="*/ 1639307 h 1639307"/>
              <a:gd name="connsiteX12" fmla="*/ 2048595 w 4349679"/>
              <a:gd name="connsiteY12" fmla="*/ 1639307 h 1639307"/>
              <a:gd name="connsiteX13" fmla="*/ 1062417 w 4349679"/>
              <a:gd name="connsiteY13" fmla="*/ 1639307 h 1639307"/>
              <a:gd name="connsiteX14" fmla="*/ 1062417 w 4349679"/>
              <a:gd name="connsiteY14" fmla="*/ 1639307 h 1639307"/>
              <a:gd name="connsiteX15" fmla="*/ 678187 w 4349679"/>
              <a:gd name="connsiteY15" fmla="*/ 1639307 h 1639307"/>
              <a:gd name="connsiteX16" fmla="*/ 404964 w 4349679"/>
              <a:gd name="connsiteY16" fmla="*/ 1366084 h 1639307"/>
              <a:gd name="connsiteX17" fmla="*/ 383944 w 4349679"/>
              <a:gd name="connsiteY17" fmla="*/ 945676 h 1639307"/>
              <a:gd name="connsiteX18" fmla="*/ 0 w 4349679"/>
              <a:gd name="connsiteY18" fmla="*/ 835227 h 1639307"/>
              <a:gd name="connsiteX19" fmla="*/ 404964 w 4349679"/>
              <a:gd name="connsiteY19" fmla="*/ 682993 h 1639307"/>
              <a:gd name="connsiteX20" fmla="*/ 404964 w 4349679"/>
              <a:gd name="connsiteY20" fmla="*/ 273223 h 1639307"/>
              <a:gd name="connsiteX0" fmla="*/ 607118 w 4551833"/>
              <a:gd name="connsiteY0" fmla="*/ 273223 h 1639307"/>
              <a:gd name="connsiteX1" fmla="*/ 880341 w 4551833"/>
              <a:gd name="connsiteY1" fmla="*/ 0 h 1639307"/>
              <a:gd name="connsiteX2" fmla="*/ 1264571 w 4551833"/>
              <a:gd name="connsiteY2" fmla="*/ 0 h 1639307"/>
              <a:gd name="connsiteX3" fmla="*/ 1264571 w 4551833"/>
              <a:gd name="connsiteY3" fmla="*/ 0 h 1639307"/>
              <a:gd name="connsiteX4" fmla="*/ 2250749 w 4551833"/>
              <a:gd name="connsiteY4" fmla="*/ 0 h 1639307"/>
              <a:gd name="connsiteX5" fmla="*/ 4278610 w 4551833"/>
              <a:gd name="connsiteY5" fmla="*/ 0 h 1639307"/>
              <a:gd name="connsiteX6" fmla="*/ 4551833 w 4551833"/>
              <a:gd name="connsiteY6" fmla="*/ 273223 h 1639307"/>
              <a:gd name="connsiteX7" fmla="*/ 4551833 w 4551833"/>
              <a:gd name="connsiteY7" fmla="*/ 956262 h 1639307"/>
              <a:gd name="connsiteX8" fmla="*/ 4551833 w 4551833"/>
              <a:gd name="connsiteY8" fmla="*/ 956262 h 1639307"/>
              <a:gd name="connsiteX9" fmla="*/ 4551833 w 4551833"/>
              <a:gd name="connsiteY9" fmla="*/ 1366089 h 1639307"/>
              <a:gd name="connsiteX10" fmla="*/ 4551833 w 4551833"/>
              <a:gd name="connsiteY10" fmla="*/ 1366084 h 1639307"/>
              <a:gd name="connsiteX11" fmla="*/ 4278610 w 4551833"/>
              <a:gd name="connsiteY11" fmla="*/ 1639307 h 1639307"/>
              <a:gd name="connsiteX12" fmla="*/ 2250749 w 4551833"/>
              <a:gd name="connsiteY12" fmla="*/ 1639307 h 1639307"/>
              <a:gd name="connsiteX13" fmla="*/ 1264571 w 4551833"/>
              <a:gd name="connsiteY13" fmla="*/ 1639307 h 1639307"/>
              <a:gd name="connsiteX14" fmla="*/ 1264571 w 4551833"/>
              <a:gd name="connsiteY14" fmla="*/ 1639307 h 1639307"/>
              <a:gd name="connsiteX15" fmla="*/ 880341 w 4551833"/>
              <a:gd name="connsiteY15" fmla="*/ 1639307 h 1639307"/>
              <a:gd name="connsiteX16" fmla="*/ 607118 w 4551833"/>
              <a:gd name="connsiteY16" fmla="*/ 1366084 h 1639307"/>
              <a:gd name="connsiteX17" fmla="*/ 586098 w 4551833"/>
              <a:gd name="connsiteY17" fmla="*/ 945676 h 1639307"/>
              <a:gd name="connsiteX18" fmla="*/ 0 w 4551833"/>
              <a:gd name="connsiteY18" fmla="*/ 796430 h 1639307"/>
              <a:gd name="connsiteX19" fmla="*/ 607118 w 4551833"/>
              <a:gd name="connsiteY19" fmla="*/ 682993 h 1639307"/>
              <a:gd name="connsiteX20" fmla="*/ 607118 w 4551833"/>
              <a:gd name="connsiteY20" fmla="*/ 273223 h 1639307"/>
              <a:gd name="connsiteX0" fmla="*/ 342409 w 4287124"/>
              <a:gd name="connsiteY0" fmla="*/ 273223 h 1639307"/>
              <a:gd name="connsiteX1" fmla="*/ 615632 w 4287124"/>
              <a:gd name="connsiteY1" fmla="*/ 0 h 1639307"/>
              <a:gd name="connsiteX2" fmla="*/ 999862 w 4287124"/>
              <a:gd name="connsiteY2" fmla="*/ 0 h 1639307"/>
              <a:gd name="connsiteX3" fmla="*/ 999862 w 4287124"/>
              <a:gd name="connsiteY3" fmla="*/ 0 h 1639307"/>
              <a:gd name="connsiteX4" fmla="*/ 1986040 w 4287124"/>
              <a:gd name="connsiteY4" fmla="*/ 0 h 1639307"/>
              <a:gd name="connsiteX5" fmla="*/ 4013901 w 4287124"/>
              <a:gd name="connsiteY5" fmla="*/ 0 h 1639307"/>
              <a:gd name="connsiteX6" fmla="*/ 4287124 w 4287124"/>
              <a:gd name="connsiteY6" fmla="*/ 273223 h 1639307"/>
              <a:gd name="connsiteX7" fmla="*/ 4287124 w 4287124"/>
              <a:gd name="connsiteY7" fmla="*/ 956262 h 1639307"/>
              <a:gd name="connsiteX8" fmla="*/ 4287124 w 4287124"/>
              <a:gd name="connsiteY8" fmla="*/ 956262 h 1639307"/>
              <a:gd name="connsiteX9" fmla="*/ 4287124 w 4287124"/>
              <a:gd name="connsiteY9" fmla="*/ 1366089 h 1639307"/>
              <a:gd name="connsiteX10" fmla="*/ 4287124 w 4287124"/>
              <a:gd name="connsiteY10" fmla="*/ 1366084 h 1639307"/>
              <a:gd name="connsiteX11" fmla="*/ 4013901 w 4287124"/>
              <a:gd name="connsiteY11" fmla="*/ 1639307 h 1639307"/>
              <a:gd name="connsiteX12" fmla="*/ 1986040 w 4287124"/>
              <a:gd name="connsiteY12" fmla="*/ 1639307 h 1639307"/>
              <a:gd name="connsiteX13" fmla="*/ 999862 w 4287124"/>
              <a:gd name="connsiteY13" fmla="*/ 1639307 h 1639307"/>
              <a:gd name="connsiteX14" fmla="*/ 999862 w 4287124"/>
              <a:gd name="connsiteY14" fmla="*/ 1639307 h 1639307"/>
              <a:gd name="connsiteX15" fmla="*/ 615632 w 4287124"/>
              <a:gd name="connsiteY15" fmla="*/ 1639307 h 1639307"/>
              <a:gd name="connsiteX16" fmla="*/ 342409 w 4287124"/>
              <a:gd name="connsiteY16" fmla="*/ 1366084 h 1639307"/>
              <a:gd name="connsiteX17" fmla="*/ 321389 w 4287124"/>
              <a:gd name="connsiteY17" fmla="*/ 945676 h 1639307"/>
              <a:gd name="connsiteX18" fmla="*/ 0 w 4287124"/>
              <a:gd name="connsiteY18" fmla="*/ 809363 h 1639307"/>
              <a:gd name="connsiteX19" fmla="*/ 342409 w 4287124"/>
              <a:gd name="connsiteY19" fmla="*/ 682993 h 1639307"/>
              <a:gd name="connsiteX20" fmla="*/ 342409 w 4287124"/>
              <a:gd name="connsiteY20" fmla="*/ 273223 h 1639307"/>
              <a:gd name="connsiteX0" fmla="*/ 559152 w 4503867"/>
              <a:gd name="connsiteY0" fmla="*/ 273223 h 1639307"/>
              <a:gd name="connsiteX1" fmla="*/ 832375 w 4503867"/>
              <a:gd name="connsiteY1" fmla="*/ 0 h 1639307"/>
              <a:gd name="connsiteX2" fmla="*/ 1216605 w 4503867"/>
              <a:gd name="connsiteY2" fmla="*/ 0 h 1639307"/>
              <a:gd name="connsiteX3" fmla="*/ 1216605 w 4503867"/>
              <a:gd name="connsiteY3" fmla="*/ 0 h 1639307"/>
              <a:gd name="connsiteX4" fmla="*/ 2202783 w 4503867"/>
              <a:gd name="connsiteY4" fmla="*/ 0 h 1639307"/>
              <a:gd name="connsiteX5" fmla="*/ 4230644 w 4503867"/>
              <a:gd name="connsiteY5" fmla="*/ 0 h 1639307"/>
              <a:gd name="connsiteX6" fmla="*/ 4503867 w 4503867"/>
              <a:gd name="connsiteY6" fmla="*/ 273223 h 1639307"/>
              <a:gd name="connsiteX7" fmla="*/ 4503867 w 4503867"/>
              <a:gd name="connsiteY7" fmla="*/ 956262 h 1639307"/>
              <a:gd name="connsiteX8" fmla="*/ 4503867 w 4503867"/>
              <a:gd name="connsiteY8" fmla="*/ 956262 h 1639307"/>
              <a:gd name="connsiteX9" fmla="*/ 4503867 w 4503867"/>
              <a:gd name="connsiteY9" fmla="*/ 1366089 h 1639307"/>
              <a:gd name="connsiteX10" fmla="*/ 4503867 w 4503867"/>
              <a:gd name="connsiteY10" fmla="*/ 1366084 h 1639307"/>
              <a:gd name="connsiteX11" fmla="*/ 4230644 w 4503867"/>
              <a:gd name="connsiteY11" fmla="*/ 1639307 h 1639307"/>
              <a:gd name="connsiteX12" fmla="*/ 2202783 w 4503867"/>
              <a:gd name="connsiteY12" fmla="*/ 1639307 h 1639307"/>
              <a:gd name="connsiteX13" fmla="*/ 1216605 w 4503867"/>
              <a:gd name="connsiteY13" fmla="*/ 1639307 h 1639307"/>
              <a:gd name="connsiteX14" fmla="*/ 1216605 w 4503867"/>
              <a:gd name="connsiteY14" fmla="*/ 1639307 h 1639307"/>
              <a:gd name="connsiteX15" fmla="*/ 832375 w 4503867"/>
              <a:gd name="connsiteY15" fmla="*/ 1639307 h 1639307"/>
              <a:gd name="connsiteX16" fmla="*/ 559152 w 4503867"/>
              <a:gd name="connsiteY16" fmla="*/ 1366084 h 1639307"/>
              <a:gd name="connsiteX17" fmla="*/ 538132 w 4503867"/>
              <a:gd name="connsiteY17" fmla="*/ 945676 h 1639307"/>
              <a:gd name="connsiteX18" fmla="*/ 0 w 4503867"/>
              <a:gd name="connsiteY18" fmla="*/ 828931 h 1639307"/>
              <a:gd name="connsiteX19" fmla="*/ 559152 w 4503867"/>
              <a:gd name="connsiteY19" fmla="*/ 682993 h 1639307"/>
              <a:gd name="connsiteX20" fmla="*/ 559152 w 4503867"/>
              <a:gd name="connsiteY20" fmla="*/ 273223 h 16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3867" h="1639307">
                <a:moveTo>
                  <a:pt x="559152" y="273223"/>
                </a:moveTo>
                <a:cubicBezTo>
                  <a:pt x="559152" y="122326"/>
                  <a:pt x="681478" y="0"/>
                  <a:pt x="832375" y="0"/>
                </a:cubicBezTo>
                <a:lnTo>
                  <a:pt x="1216605" y="0"/>
                </a:lnTo>
                <a:lnTo>
                  <a:pt x="1216605" y="0"/>
                </a:lnTo>
                <a:lnTo>
                  <a:pt x="2202783" y="0"/>
                </a:lnTo>
                <a:lnTo>
                  <a:pt x="4230644" y="0"/>
                </a:lnTo>
                <a:cubicBezTo>
                  <a:pt x="4381541" y="0"/>
                  <a:pt x="4503867" y="122326"/>
                  <a:pt x="4503867" y="273223"/>
                </a:cubicBezTo>
                <a:lnTo>
                  <a:pt x="4503867" y="956262"/>
                </a:lnTo>
                <a:lnTo>
                  <a:pt x="4503867" y="956262"/>
                </a:lnTo>
                <a:lnTo>
                  <a:pt x="4503867" y="1366089"/>
                </a:lnTo>
                <a:lnTo>
                  <a:pt x="4503867" y="1366084"/>
                </a:lnTo>
                <a:cubicBezTo>
                  <a:pt x="4503867" y="1516981"/>
                  <a:pt x="4381541" y="1639307"/>
                  <a:pt x="4230644" y="1639307"/>
                </a:cubicBezTo>
                <a:lnTo>
                  <a:pt x="2202783" y="1639307"/>
                </a:lnTo>
                <a:lnTo>
                  <a:pt x="1216605" y="1639307"/>
                </a:lnTo>
                <a:lnTo>
                  <a:pt x="1216605" y="1639307"/>
                </a:lnTo>
                <a:lnTo>
                  <a:pt x="832375" y="1639307"/>
                </a:lnTo>
                <a:cubicBezTo>
                  <a:pt x="681478" y="1639307"/>
                  <a:pt x="559152" y="1516981"/>
                  <a:pt x="559152" y="1366084"/>
                </a:cubicBezTo>
                <a:lnTo>
                  <a:pt x="538132" y="945676"/>
                </a:lnTo>
                <a:lnTo>
                  <a:pt x="0" y="828931"/>
                </a:lnTo>
                <a:lnTo>
                  <a:pt x="559152" y="682993"/>
                </a:lnTo>
                <a:lnTo>
                  <a:pt x="559152" y="273223"/>
                </a:ln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角丸四角形吹き出し 30">
            <a:extLst>
              <a:ext uri="{FF2B5EF4-FFF2-40B4-BE49-F238E27FC236}">
                <a16:creationId xmlns:a16="http://schemas.microsoft.com/office/drawing/2014/main" id="{2431A6F5-95A3-DA43-87DC-3A996CA34E68}"/>
              </a:ext>
            </a:extLst>
          </p:cNvPr>
          <p:cNvSpPr/>
          <p:nvPr/>
        </p:nvSpPr>
        <p:spPr>
          <a:xfrm>
            <a:off x="3029916" y="2011082"/>
            <a:ext cx="5647071" cy="1425773"/>
          </a:xfrm>
          <a:custGeom>
            <a:avLst/>
            <a:gdLst>
              <a:gd name="connsiteX0" fmla="*/ 0 w 3944715"/>
              <a:gd name="connsiteY0" fmla="*/ 273223 h 1639307"/>
              <a:gd name="connsiteX1" fmla="*/ 273223 w 3944715"/>
              <a:gd name="connsiteY1" fmla="*/ 0 h 1639307"/>
              <a:gd name="connsiteX2" fmla="*/ 657453 w 3944715"/>
              <a:gd name="connsiteY2" fmla="*/ 0 h 1639307"/>
              <a:gd name="connsiteX3" fmla="*/ 657453 w 3944715"/>
              <a:gd name="connsiteY3" fmla="*/ 0 h 1639307"/>
              <a:gd name="connsiteX4" fmla="*/ 1643631 w 3944715"/>
              <a:gd name="connsiteY4" fmla="*/ 0 h 1639307"/>
              <a:gd name="connsiteX5" fmla="*/ 3671492 w 3944715"/>
              <a:gd name="connsiteY5" fmla="*/ 0 h 1639307"/>
              <a:gd name="connsiteX6" fmla="*/ 3944715 w 3944715"/>
              <a:gd name="connsiteY6" fmla="*/ 273223 h 1639307"/>
              <a:gd name="connsiteX7" fmla="*/ 3944715 w 3944715"/>
              <a:gd name="connsiteY7" fmla="*/ 956262 h 1639307"/>
              <a:gd name="connsiteX8" fmla="*/ 3944715 w 3944715"/>
              <a:gd name="connsiteY8" fmla="*/ 956262 h 1639307"/>
              <a:gd name="connsiteX9" fmla="*/ 3944715 w 3944715"/>
              <a:gd name="connsiteY9" fmla="*/ 1366089 h 1639307"/>
              <a:gd name="connsiteX10" fmla="*/ 3944715 w 3944715"/>
              <a:gd name="connsiteY10" fmla="*/ 1366084 h 1639307"/>
              <a:gd name="connsiteX11" fmla="*/ 3671492 w 3944715"/>
              <a:gd name="connsiteY11" fmla="*/ 1639307 h 1639307"/>
              <a:gd name="connsiteX12" fmla="*/ 1643631 w 3944715"/>
              <a:gd name="connsiteY12" fmla="*/ 1639307 h 1639307"/>
              <a:gd name="connsiteX13" fmla="*/ 657453 w 3944715"/>
              <a:gd name="connsiteY13" fmla="*/ 1639307 h 1639307"/>
              <a:gd name="connsiteX14" fmla="*/ 657453 w 3944715"/>
              <a:gd name="connsiteY14" fmla="*/ 1639307 h 1639307"/>
              <a:gd name="connsiteX15" fmla="*/ 273223 w 3944715"/>
              <a:gd name="connsiteY15" fmla="*/ 1639307 h 1639307"/>
              <a:gd name="connsiteX16" fmla="*/ 0 w 3944715"/>
              <a:gd name="connsiteY16" fmla="*/ 1366084 h 1639307"/>
              <a:gd name="connsiteX17" fmla="*/ 0 w 3944715"/>
              <a:gd name="connsiteY17" fmla="*/ 1366089 h 1639307"/>
              <a:gd name="connsiteX18" fmla="*/ -404964 w 3944715"/>
              <a:gd name="connsiteY18" fmla="*/ 835227 h 1639307"/>
              <a:gd name="connsiteX19" fmla="*/ 0 w 3944715"/>
              <a:gd name="connsiteY19" fmla="*/ 956262 h 1639307"/>
              <a:gd name="connsiteX20" fmla="*/ 0 w 3944715"/>
              <a:gd name="connsiteY20" fmla="*/ 273223 h 1639307"/>
              <a:gd name="connsiteX0" fmla="*/ 404964 w 4349679"/>
              <a:gd name="connsiteY0" fmla="*/ 273223 h 1639307"/>
              <a:gd name="connsiteX1" fmla="*/ 678187 w 4349679"/>
              <a:gd name="connsiteY1" fmla="*/ 0 h 1639307"/>
              <a:gd name="connsiteX2" fmla="*/ 1062417 w 4349679"/>
              <a:gd name="connsiteY2" fmla="*/ 0 h 1639307"/>
              <a:gd name="connsiteX3" fmla="*/ 1062417 w 4349679"/>
              <a:gd name="connsiteY3" fmla="*/ 0 h 1639307"/>
              <a:gd name="connsiteX4" fmla="*/ 2048595 w 4349679"/>
              <a:gd name="connsiteY4" fmla="*/ 0 h 1639307"/>
              <a:gd name="connsiteX5" fmla="*/ 4076456 w 4349679"/>
              <a:gd name="connsiteY5" fmla="*/ 0 h 1639307"/>
              <a:gd name="connsiteX6" fmla="*/ 4349679 w 4349679"/>
              <a:gd name="connsiteY6" fmla="*/ 273223 h 1639307"/>
              <a:gd name="connsiteX7" fmla="*/ 4349679 w 4349679"/>
              <a:gd name="connsiteY7" fmla="*/ 956262 h 1639307"/>
              <a:gd name="connsiteX8" fmla="*/ 4349679 w 4349679"/>
              <a:gd name="connsiteY8" fmla="*/ 956262 h 1639307"/>
              <a:gd name="connsiteX9" fmla="*/ 4349679 w 4349679"/>
              <a:gd name="connsiteY9" fmla="*/ 1366089 h 1639307"/>
              <a:gd name="connsiteX10" fmla="*/ 4349679 w 4349679"/>
              <a:gd name="connsiteY10" fmla="*/ 1366084 h 1639307"/>
              <a:gd name="connsiteX11" fmla="*/ 4076456 w 4349679"/>
              <a:gd name="connsiteY11" fmla="*/ 1639307 h 1639307"/>
              <a:gd name="connsiteX12" fmla="*/ 2048595 w 4349679"/>
              <a:gd name="connsiteY12" fmla="*/ 1639307 h 1639307"/>
              <a:gd name="connsiteX13" fmla="*/ 1062417 w 4349679"/>
              <a:gd name="connsiteY13" fmla="*/ 1639307 h 1639307"/>
              <a:gd name="connsiteX14" fmla="*/ 1062417 w 4349679"/>
              <a:gd name="connsiteY14" fmla="*/ 1639307 h 1639307"/>
              <a:gd name="connsiteX15" fmla="*/ 678187 w 4349679"/>
              <a:gd name="connsiteY15" fmla="*/ 1639307 h 1639307"/>
              <a:gd name="connsiteX16" fmla="*/ 404964 w 4349679"/>
              <a:gd name="connsiteY16" fmla="*/ 1366084 h 1639307"/>
              <a:gd name="connsiteX17" fmla="*/ 404964 w 4349679"/>
              <a:gd name="connsiteY17" fmla="*/ 1366089 h 1639307"/>
              <a:gd name="connsiteX18" fmla="*/ 0 w 4349679"/>
              <a:gd name="connsiteY18" fmla="*/ 835227 h 1639307"/>
              <a:gd name="connsiteX19" fmla="*/ 404964 w 4349679"/>
              <a:gd name="connsiteY19" fmla="*/ 682993 h 1639307"/>
              <a:gd name="connsiteX20" fmla="*/ 404964 w 4349679"/>
              <a:gd name="connsiteY20" fmla="*/ 273223 h 1639307"/>
              <a:gd name="connsiteX0" fmla="*/ 404964 w 4349679"/>
              <a:gd name="connsiteY0" fmla="*/ 273223 h 1639307"/>
              <a:gd name="connsiteX1" fmla="*/ 678187 w 4349679"/>
              <a:gd name="connsiteY1" fmla="*/ 0 h 1639307"/>
              <a:gd name="connsiteX2" fmla="*/ 1062417 w 4349679"/>
              <a:gd name="connsiteY2" fmla="*/ 0 h 1639307"/>
              <a:gd name="connsiteX3" fmla="*/ 1062417 w 4349679"/>
              <a:gd name="connsiteY3" fmla="*/ 0 h 1639307"/>
              <a:gd name="connsiteX4" fmla="*/ 2048595 w 4349679"/>
              <a:gd name="connsiteY4" fmla="*/ 0 h 1639307"/>
              <a:gd name="connsiteX5" fmla="*/ 4076456 w 4349679"/>
              <a:gd name="connsiteY5" fmla="*/ 0 h 1639307"/>
              <a:gd name="connsiteX6" fmla="*/ 4349679 w 4349679"/>
              <a:gd name="connsiteY6" fmla="*/ 273223 h 1639307"/>
              <a:gd name="connsiteX7" fmla="*/ 4349679 w 4349679"/>
              <a:gd name="connsiteY7" fmla="*/ 956262 h 1639307"/>
              <a:gd name="connsiteX8" fmla="*/ 4349679 w 4349679"/>
              <a:gd name="connsiteY8" fmla="*/ 956262 h 1639307"/>
              <a:gd name="connsiteX9" fmla="*/ 4349679 w 4349679"/>
              <a:gd name="connsiteY9" fmla="*/ 1366089 h 1639307"/>
              <a:gd name="connsiteX10" fmla="*/ 4349679 w 4349679"/>
              <a:gd name="connsiteY10" fmla="*/ 1366084 h 1639307"/>
              <a:gd name="connsiteX11" fmla="*/ 4076456 w 4349679"/>
              <a:gd name="connsiteY11" fmla="*/ 1639307 h 1639307"/>
              <a:gd name="connsiteX12" fmla="*/ 2048595 w 4349679"/>
              <a:gd name="connsiteY12" fmla="*/ 1639307 h 1639307"/>
              <a:gd name="connsiteX13" fmla="*/ 1062417 w 4349679"/>
              <a:gd name="connsiteY13" fmla="*/ 1639307 h 1639307"/>
              <a:gd name="connsiteX14" fmla="*/ 1062417 w 4349679"/>
              <a:gd name="connsiteY14" fmla="*/ 1639307 h 1639307"/>
              <a:gd name="connsiteX15" fmla="*/ 678187 w 4349679"/>
              <a:gd name="connsiteY15" fmla="*/ 1639307 h 1639307"/>
              <a:gd name="connsiteX16" fmla="*/ 404964 w 4349679"/>
              <a:gd name="connsiteY16" fmla="*/ 1366084 h 1639307"/>
              <a:gd name="connsiteX17" fmla="*/ 383944 w 4349679"/>
              <a:gd name="connsiteY17" fmla="*/ 945676 h 1639307"/>
              <a:gd name="connsiteX18" fmla="*/ 0 w 4349679"/>
              <a:gd name="connsiteY18" fmla="*/ 835227 h 1639307"/>
              <a:gd name="connsiteX19" fmla="*/ 404964 w 4349679"/>
              <a:gd name="connsiteY19" fmla="*/ 682993 h 1639307"/>
              <a:gd name="connsiteX20" fmla="*/ 404964 w 4349679"/>
              <a:gd name="connsiteY20" fmla="*/ 273223 h 1639307"/>
              <a:gd name="connsiteX0" fmla="*/ 274570 w 4219285"/>
              <a:gd name="connsiteY0" fmla="*/ 273223 h 1639307"/>
              <a:gd name="connsiteX1" fmla="*/ 547793 w 4219285"/>
              <a:gd name="connsiteY1" fmla="*/ 0 h 1639307"/>
              <a:gd name="connsiteX2" fmla="*/ 932023 w 4219285"/>
              <a:gd name="connsiteY2" fmla="*/ 0 h 1639307"/>
              <a:gd name="connsiteX3" fmla="*/ 932023 w 4219285"/>
              <a:gd name="connsiteY3" fmla="*/ 0 h 1639307"/>
              <a:gd name="connsiteX4" fmla="*/ 1918201 w 4219285"/>
              <a:gd name="connsiteY4" fmla="*/ 0 h 1639307"/>
              <a:gd name="connsiteX5" fmla="*/ 3946062 w 4219285"/>
              <a:gd name="connsiteY5" fmla="*/ 0 h 1639307"/>
              <a:gd name="connsiteX6" fmla="*/ 4219285 w 4219285"/>
              <a:gd name="connsiteY6" fmla="*/ 273223 h 1639307"/>
              <a:gd name="connsiteX7" fmla="*/ 4219285 w 4219285"/>
              <a:gd name="connsiteY7" fmla="*/ 956262 h 1639307"/>
              <a:gd name="connsiteX8" fmla="*/ 4219285 w 4219285"/>
              <a:gd name="connsiteY8" fmla="*/ 956262 h 1639307"/>
              <a:gd name="connsiteX9" fmla="*/ 4219285 w 4219285"/>
              <a:gd name="connsiteY9" fmla="*/ 1366089 h 1639307"/>
              <a:gd name="connsiteX10" fmla="*/ 4219285 w 4219285"/>
              <a:gd name="connsiteY10" fmla="*/ 1366084 h 1639307"/>
              <a:gd name="connsiteX11" fmla="*/ 3946062 w 4219285"/>
              <a:gd name="connsiteY11" fmla="*/ 1639307 h 1639307"/>
              <a:gd name="connsiteX12" fmla="*/ 1918201 w 4219285"/>
              <a:gd name="connsiteY12" fmla="*/ 1639307 h 1639307"/>
              <a:gd name="connsiteX13" fmla="*/ 932023 w 4219285"/>
              <a:gd name="connsiteY13" fmla="*/ 1639307 h 1639307"/>
              <a:gd name="connsiteX14" fmla="*/ 932023 w 4219285"/>
              <a:gd name="connsiteY14" fmla="*/ 1639307 h 1639307"/>
              <a:gd name="connsiteX15" fmla="*/ 547793 w 4219285"/>
              <a:gd name="connsiteY15" fmla="*/ 1639307 h 1639307"/>
              <a:gd name="connsiteX16" fmla="*/ 274570 w 4219285"/>
              <a:gd name="connsiteY16" fmla="*/ 1366084 h 1639307"/>
              <a:gd name="connsiteX17" fmla="*/ 253550 w 4219285"/>
              <a:gd name="connsiteY17" fmla="*/ 945676 h 1639307"/>
              <a:gd name="connsiteX18" fmla="*/ 0 w 4219285"/>
              <a:gd name="connsiteY18" fmla="*/ 813418 h 1639307"/>
              <a:gd name="connsiteX19" fmla="*/ 274570 w 4219285"/>
              <a:gd name="connsiteY19" fmla="*/ 682993 h 1639307"/>
              <a:gd name="connsiteX20" fmla="*/ 274570 w 4219285"/>
              <a:gd name="connsiteY20" fmla="*/ 273223 h 16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19285" h="1639307">
                <a:moveTo>
                  <a:pt x="274570" y="273223"/>
                </a:moveTo>
                <a:cubicBezTo>
                  <a:pt x="274570" y="122326"/>
                  <a:pt x="396896" y="0"/>
                  <a:pt x="547793" y="0"/>
                </a:cubicBezTo>
                <a:lnTo>
                  <a:pt x="932023" y="0"/>
                </a:lnTo>
                <a:lnTo>
                  <a:pt x="932023" y="0"/>
                </a:lnTo>
                <a:lnTo>
                  <a:pt x="1918201" y="0"/>
                </a:lnTo>
                <a:lnTo>
                  <a:pt x="3946062" y="0"/>
                </a:lnTo>
                <a:cubicBezTo>
                  <a:pt x="4096959" y="0"/>
                  <a:pt x="4219285" y="122326"/>
                  <a:pt x="4219285" y="273223"/>
                </a:cubicBezTo>
                <a:lnTo>
                  <a:pt x="4219285" y="956262"/>
                </a:lnTo>
                <a:lnTo>
                  <a:pt x="4219285" y="956262"/>
                </a:lnTo>
                <a:lnTo>
                  <a:pt x="4219285" y="1366089"/>
                </a:lnTo>
                <a:lnTo>
                  <a:pt x="4219285" y="1366084"/>
                </a:lnTo>
                <a:cubicBezTo>
                  <a:pt x="4219285" y="1516981"/>
                  <a:pt x="4096959" y="1639307"/>
                  <a:pt x="3946062" y="1639307"/>
                </a:cubicBezTo>
                <a:lnTo>
                  <a:pt x="1918201" y="1639307"/>
                </a:lnTo>
                <a:lnTo>
                  <a:pt x="932023" y="1639307"/>
                </a:lnTo>
                <a:lnTo>
                  <a:pt x="932023" y="1639307"/>
                </a:lnTo>
                <a:lnTo>
                  <a:pt x="547793" y="1639307"/>
                </a:lnTo>
                <a:cubicBezTo>
                  <a:pt x="396896" y="1639307"/>
                  <a:pt x="274570" y="1516981"/>
                  <a:pt x="274570" y="1366084"/>
                </a:cubicBezTo>
                <a:lnTo>
                  <a:pt x="253550" y="945676"/>
                </a:lnTo>
                <a:lnTo>
                  <a:pt x="0" y="813418"/>
                </a:lnTo>
                <a:lnTo>
                  <a:pt x="274570" y="682993"/>
                </a:lnTo>
                <a:lnTo>
                  <a:pt x="274570" y="273223"/>
                </a:ln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>
            <a:extLst>
              <a:ext uri="{FF2B5EF4-FFF2-40B4-BE49-F238E27FC236}">
                <a16:creationId xmlns:a16="http://schemas.microsoft.com/office/drawing/2014/main" id="{59027ACD-291F-8B41-92C3-2DB1963633E7}"/>
              </a:ext>
            </a:extLst>
          </p:cNvPr>
          <p:cNvSpPr/>
          <p:nvPr/>
        </p:nvSpPr>
        <p:spPr>
          <a:xfrm>
            <a:off x="6207823" y="3552684"/>
            <a:ext cx="2469165" cy="1759948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A8A8D41-703B-D948-AA11-1016F6A80C88}"/>
              </a:ext>
            </a:extLst>
          </p:cNvPr>
          <p:cNvSpPr txBox="1"/>
          <p:nvPr/>
        </p:nvSpPr>
        <p:spPr>
          <a:xfrm>
            <a:off x="3606043" y="2075986"/>
            <a:ext cx="4203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文春オンラインへの転載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48D4F2E-526F-7844-B8D2-ADC6F890A7C1}"/>
              </a:ext>
            </a:extLst>
          </p:cNvPr>
          <p:cNvSpPr txBox="1"/>
          <p:nvPr/>
        </p:nvSpPr>
        <p:spPr>
          <a:xfrm>
            <a:off x="4386248" y="1411854"/>
            <a:ext cx="1767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+mn-ea"/>
              </a:rPr>
              <a:t>は</a:t>
            </a:r>
            <a:r>
              <a:rPr kumimoji="1" lang="en-US" altLang="ja-JP" sz="1200" dirty="0">
                <a:latin typeface="+mn-ea"/>
              </a:rPr>
              <a:t>…</a:t>
            </a:r>
            <a:r>
              <a:rPr kumimoji="1" lang="ja-JP" altLang="en-US" sz="1200" dirty="0">
                <a:latin typeface="+mn-ea"/>
              </a:rPr>
              <a:t> 総合週刊誌</a:t>
            </a:r>
            <a:endParaRPr kumimoji="1" lang="en-US" altLang="ja-JP" sz="120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5512A2A-4073-2749-9AE5-83FD0F066AFA}"/>
              </a:ext>
            </a:extLst>
          </p:cNvPr>
          <p:cNvSpPr txBox="1"/>
          <p:nvPr/>
        </p:nvSpPr>
        <p:spPr>
          <a:xfrm>
            <a:off x="852177" y="6458715"/>
            <a:ext cx="7733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900" dirty="0">
                <a:latin typeface="+mn-ea"/>
              </a:rPr>
              <a:t>お問い合わせ：株式会社文藝春秋 メディア事業局</a:t>
            </a:r>
            <a:r>
              <a:rPr kumimoji="1" lang="en-US" altLang="ja-JP" sz="900" dirty="0">
                <a:latin typeface="+mn-ea"/>
              </a:rPr>
              <a:t> </a:t>
            </a:r>
            <a:r>
              <a:rPr kumimoji="1" lang="ja-JP" altLang="en-US" sz="900" dirty="0">
                <a:latin typeface="+mn-ea"/>
              </a:rPr>
              <a:t>メディア事業一部 ／ </a:t>
            </a:r>
            <a:r>
              <a:rPr kumimoji="1" lang="en-US" altLang="ja-JP" sz="900" dirty="0">
                <a:latin typeface="+mn-ea"/>
              </a:rPr>
              <a:t>TEL</a:t>
            </a:r>
            <a:r>
              <a:rPr kumimoji="1" lang="ja-JP" altLang="en-US" sz="900" dirty="0">
                <a:latin typeface="+mn-ea"/>
              </a:rPr>
              <a:t>：</a:t>
            </a:r>
            <a:r>
              <a:rPr kumimoji="1" lang="en-US" altLang="ja-JP" sz="900" dirty="0">
                <a:latin typeface="+mn-ea"/>
              </a:rPr>
              <a:t>080-2574-9929</a:t>
            </a:r>
            <a:r>
              <a:rPr kumimoji="1" lang="ja-JP" altLang="en-US" sz="900" dirty="0">
                <a:latin typeface="+mn-ea"/>
              </a:rPr>
              <a:t>（担当：</a:t>
            </a:r>
            <a:r>
              <a:rPr kumimoji="1" lang="ja-JP" altLang="fr-FR" sz="900" dirty="0">
                <a:latin typeface="+mn-ea"/>
              </a:rPr>
              <a:t>下中</a:t>
            </a:r>
            <a:r>
              <a:rPr kumimoji="1" lang="ja-JP" altLang="en-US" sz="900" dirty="0">
                <a:latin typeface="+mn-ea"/>
              </a:rPr>
              <a:t>）</a:t>
            </a:r>
            <a:r>
              <a:rPr kumimoji="1" lang="en-US" altLang="ja-JP" sz="900" dirty="0">
                <a:latin typeface="+mn-ea"/>
              </a:rPr>
              <a:t> y-shitanaka@bunshun.co.jp</a:t>
            </a:r>
            <a:endParaRPr kumimoji="1" lang="ja-JP" altLang="en-US" sz="900" dirty="0">
              <a:latin typeface="+mn-ea"/>
            </a:endParaRPr>
          </a:p>
          <a:p>
            <a:pPr algn="r"/>
            <a:endParaRPr kumimoji="1" lang="ja-JP" altLang="en-US" sz="900" dirty="0">
              <a:latin typeface="+mn-ea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2533E00-3417-734D-B83F-8B29141917CF}"/>
              </a:ext>
            </a:extLst>
          </p:cNvPr>
          <p:cNvSpPr txBox="1"/>
          <p:nvPr/>
        </p:nvSpPr>
        <p:spPr>
          <a:xfrm>
            <a:off x="7037642" y="1387234"/>
            <a:ext cx="1271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+mn-ea"/>
              </a:rPr>
              <a:t>479,325</a:t>
            </a:r>
            <a:r>
              <a:rPr kumimoji="1" lang="ja-JP" altLang="en-US" sz="1600" b="1" dirty="0">
                <a:latin typeface="+mn-ea"/>
              </a:rPr>
              <a:t>部</a:t>
            </a:r>
            <a:endParaRPr kumimoji="1" lang="en-US" altLang="ja-JP" sz="1600" b="1" dirty="0">
              <a:latin typeface="+mn-ea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A59E621-518C-CE41-8A06-959BC7320DBB}"/>
              </a:ext>
            </a:extLst>
          </p:cNvPr>
          <p:cNvSpPr txBox="1"/>
          <p:nvPr/>
        </p:nvSpPr>
        <p:spPr>
          <a:xfrm>
            <a:off x="4786889" y="2935502"/>
            <a:ext cx="346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D929B"/>
                </a:solidFill>
                <a:latin typeface="+mn-ea"/>
              </a:rPr>
              <a:t>4</a:t>
            </a:r>
            <a:r>
              <a:rPr kumimoji="1" lang="ja-JP" altLang="en-US" sz="2000" b="1" dirty="0">
                <a:solidFill>
                  <a:srgbClr val="0D929B"/>
                </a:solidFill>
                <a:latin typeface="+mn-ea"/>
              </a:rPr>
              <a:t>億</a:t>
            </a:r>
            <a:r>
              <a:rPr kumimoji="1" lang="en-US" altLang="ja-JP" sz="2000" b="1" dirty="0">
                <a:solidFill>
                  <a:srgbClr val="0D929B"/>
                </a:solidFill>
                <a:latin typeface="+mn-ea"/>
              </a:rPr>
              <a:t>4385</a:t>
            </a:r>
            <a:r>
              <a:rPr kumimoji="1" lang="ja-JP" altLang="en-US" sz="2000" b="1" dirty="0">
                <a:solidFill>
                  <a:srgbClr val="0D929B"/>
                </a:solidFill>
                <a:latin typeface="+mn-ea"/>
              </a:rPr>
              <a:t>万</a:t>
            </a:r>
            <a:r>
              <a:rPr kumimoji="1" lang="en-US" altLang="ja-JP" sz="2000" b="1" dirty="0">
                <a:solidFill>
                  <a:srgbClr val="0D929B"/>
                </a:solidFill>
                <a:latin typeface="+mn-ea"/>
              </a:rPr>
              <a:t>2899PV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1FB72CE9-5725-2640-9A51-A2C40C2DC6C8}"/>
              </a:ext>
            </a:extLst>
          </p:cNvPr>
          <p:cNvSpPr txBox="1"/>
          <p:nvPr/>
        </p:nvSpPr>
        <p:spPr>
          <a:xfrm>
            <a:off x="5333027" y="3219661"/>
            <a:ext cx="1906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（</a:t>
            </a:r>
            <a:r>
              <a:rPr kumimoji="1" lang="en-US" altLang="ja-JP" sz="600" dirty="0"/>
              <a:t>2023</a:t>
            </a:r>
            <a:r>
              <a:rPr kumimoji="1" lang="ja-JP" altLang="en-US" sz="600" dirty="0"/>
              <a:t>年</a:t>
            </a:r>
            <a:r>
              <a:rPr kumimoji="1" lang="en-US" altLang="ja-JP" sz="600" dirty="0"/>
              <a:t>4</a:t>
            </a:r>
            <a:r>
              <a:rPr kumimoji="1" lang="ja-JP" altLang="en-US" sz="600" dirty="0"/>
              <a:t>月の値）</a:t>
            </a:r>
            <a:endParaRPr kumimoji="1" lang="en-US" altLang="ja-JP" sz="600" dirty="0"/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F55BC33-399B-7D4F-8304-DAFC5EC66BAB}"/>
              </a:ext>
            </a:extLst>
          </p:cNvPr>
          <p:cNvSpPr txBox="1"/>
          <p:nvPr/>
        </p:nvSpPr>
        <p:spPr>
          <a:xfrm>
            <a:off x="1778320" y="5263180"/>
            <a:ext cx="16769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▲</a:t>
            </a:r>
            <a:r>
              <a:rPr kumimoji="1" lang="en-US" altLang="ja-JP" sz="600" dirty="0">
                <a:latin typeface="+mn-ea"/>
              </a:rPr>
              <a:t>2022</a:t>
            </a:r>
            <a:r>
              <a:rPr kumimoji="1" lang="ja-JP" altLang="en-US" sz="600" dirty="0">
                <a:latin typeface="+mn-ea"/>
              </a:rPr>
              <a:t>年</a:t>
            </a:r>
            <a:r>
              <a:rPr kumimoji="1" lang="en-US" altLang="ja-JP" sz="600" dirty="0">
                <a:latin typeface="+mn-ea"/>
              </a:rPr>
              <a:t>5</a:t>
            </a:r>
            <a:r>
              <a:rPr kumimoji="1" lang="ja-JP" altLang="en-US" sz="600" dirty="0">
                <a:latin typeface="+mn-ea"/>
              </a:rPr>
              <a:t>月</a:t>
            </a:r>
            <a:r>
              <a:rPr kumimoji="1" lang="en-US" altLang="ja-JP" sz="600" dirty="0">
                <a:latin typeface="+mn-ea"/>
              </a:rPr>
              <a:t>5</a:t>
            </a:r>
            <a:r>
              <a:rPr kumimoji="1" lang="ja-JP" altLang="en-US" sz="600" dirty="0">
                <a:latin typeface="+mn-ea"/>
              </a:rPr>
              <a:t>日・</a:t>
            </a:r>
            <a:r>
              <a:rPr kumimoji="1" lang="en-US" altLang="ja-JP" sz="600" dirty="0">
                <a:latin typeface="+mn-ea"/>
              </a:rPr>
              <a:t>5</a:t>
            </a:r>
            <a:r>
              <a:rPr kumimoji="1" lang="ja-JP" altLang="en-US" sz="600" dirty="0">
                <a:latin typeface="+mn-ea"/>
              </a:rPr>
              <a:t>月</a:t>
            </a:r>
            <a:r>
              <a:rPr kumimoji="1" lang="en-US" altLang="ja-JP" sz="600" dirty="0">
                <a:latin typeface="+mn-ea"/>
              </a:rPr>
              <a:t>12</a:t>
            </a:r>
            <a:r>
              <a:rPr kumimoji="1" lang="ja-JP" altLang="en-US" sz="600" dirty="0">
                <a:latin typeface="+mn-ea"/>
              </a:rPr>
              <a:t>日合併号掲載</a:t>
            </a:r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0F553B4-C81E-6C4D-AC79-866ABAEB76AC}"/>
              </a:ext>
            </a:extLst>
          </p:cNvPr>
          <p:cNvGrpSpPr/>
          <p:nvPr/>
        </p:nvGrpSpPr>
        <p:grpSpPr>
          <a:xfrm>
            <a:off x="7801233" y="2124001"/>
            <a:ext cx="744648" cy="1358986"/>
            <a:chOff x="4805515" y="1478570"/>
            <a:chExt cx="995208" cy="2080428"/>
          </a:xfrm>
        </p:grpSpPr>
        <p:grpSp>
          <p:nvGrpSpPr>
            <p:cNvPr id="89" name="Google Shape;354;p34">
              <a:extLst>
                <a:ext uri="{FF2B5EF4-FFF2-40B4-BE49-F238E27FC236}">
                  <a16:creationId xmlns:a16="http://schemas.microsoft.com/office/drawing/2014/main" id="{4B140EB8-BC40-A445-A7CE-50017E4CCF93}"/>
                </a:ext>
              </a:extLst>
            </p:cNvPr>
            <p:cNvGrpSpPr/>
            <p:nvPr/>
          </p:nvGrpSpPr>
          <p:grpSpPr>
            <a:xfrm>
              <a:off x="4805515" y="1478570"/>
              <a:ext cx="995208" cy="2080428"/>
              <a:chOff x="2547150" y="238125"/>
              <a:chExt cx="2525675" cy="5238750"/>
            </a:xfrm>
          </p:grpSpPr>
          <p:sp>
            <p:nvSpPr>
              <p:cNvPr id="92" name="Google Shape;355;p34">
                <a:extLst>
                  <a:ext uri="{FF2B5EF4-FFF2-40B4-BE49-F238E27FC236}">
                    <a16:creationId xmlns:a16="http://schemas.microsoft.com/office/drawing/2014/main" id="{F07E6824-5F1F-3649-A982-AE4C047D4A55}"/>
                  </a:ext>
                </a:extLst>
              </p:cNvPr>
              <p:cNvSpPr/>
              <p:nvPr/>
            </p:nvSpPr>
            <p:spPr>
              <a:xfrm>
                <a:off x="2547150" y="238125"/>
                <a:ext cx="2525675" cy="5238750"/>
              </a:xfrm>
              <a:custGeom>
                <a:avLst/>
                <a:gdLst/>
                <a:ahLst/>
                <a:cxnLst/>
                <a:rect l="l" t="t" r="r" b="b"/>
                <a:pathLst>
                  <a:path w="101027" h="209550" extrusionOk="0">
                    <a:moveTo>
                      <a:pt x="98629" y="18886"/>
                    </a:moveTo>
                    <a:lnTo>
                      <a:pt x="98629" y="190364"/>
                    </a:lnTo>
                    <a:lnTo>
                      <a:pt x="2398" y="190364"/>
                    </a:lnTo>
                    <a:lnTo>
                      <a:pt x="2398" y="18886"/>
                    </a:lnTo>
                    <a:close/>
                    <a:moveTo>
                      <a:pt x="10343" y="0"/>
                    </a:moveTo>
                    <a:lnTo>
                      <a:pt x="9293" y="75"/>
                    </a:lnTo>
                    <a:lnTo>
                      <a:pt x="8244" y="225"/>
                    </a:lnTo>
                    <a:lnTo>
                      <a:pt x="7270" y="450"/>
                    </a:lnTo>
                    <a:lnTo>
                      <a:pt x="6295" y="824"/>
                    </a:lnTo>
                    <a:lnTo>
                      <a:pt x="5396" y="1274"/>
                    </a:lnTo>
                    <a:lnTo>
                      <a:pt x="4572" y="1799"/>
                    </a:lnTo>
                    <a:lnTo>
                      <a:pt x="3747" y="2398"/>
                    </a:lnTo>
                    <a:lnTo>
                      <a:pt x="2998" y="3073"/>
                    </a:lnTo>
                    <a:lnTo>
                      <a:pt x="2323" y="3747"/>
                    </a:lnTo>
                    <a:lnTo>
                      <a:pt x="1724" y="4572"/>
                    </a:lnTo>
                    <a:lnTo>
                      <a:pt x="1199" y="5396"/>
                    </a:lnTo>
                    <a:lnTo>
                      <a:pt x="824" y="6370"/>
                    </a:lnTo>
                    <a:lnTo>
                      <a:pt x="450" y="7270"/>
                    </a:lnTo>
                    <a:lnTo>
                      <a:pt x="225" y="8319"/>
                    </a:lnTo>
                    <a:lnTo>
                      <a:pt x="0" y="9293"/>
                    </a:lnTo>
                    <a:lnTo>
                      <a:pt x="0" y="10343"/>
                    </a:lnTo>
                    <a:lnTo>
                      <a:pt x="0" y="199207"/>
                    </a:lnTo>
                    <a:lnTo>
                      <a:pt x="0" y="200257"/>
                    </a:lnTo>
                    <a:lnTo>
                      <a:pt x="225" y="201231"/>
                    </a:lnTo>
                    <a:lnTo>
                      <a:pt x="450" y="202280"/>
                    </a:lnTo>
                    <a:lnTo>
                      <a:pt x="824" y="203180"/>
                    </a:lnTo>
                    <a:lnTo>
                      <a:pt x="1199" y="204154"/>
                    </a:lnTo>
                    <a:lnTo>
                      <a:pt x="1724" y="204978"/>
                    </a:lnTo>
                    <a:lnTo>
                      <a:pt x="2323" y="205803"/>
                    </a:lnTo>
                    <a:lnTo>
                      <a:pt x="2998" y="206477"/>
                    </a:lnTo>
                    <a:lnTo>
                      <a:pt x="3747" y="207152"/>
                    </a:lnTo>
                    <a:lnTo>
                      <a:pt x="4572" y="207751"/>
                    </a:lnTo>
                    <a:lnTo>
                      <a:pt x="5396" y="208276"/>
                    </a:lnTo>
                    <a:lnTo>
                      <a:pt x="6295" y="208726"/>
                    </a:lnTo>
                    <a:lnTo>
                      <a:pt x="7270" y="209100"/>
                    </a:lnTo>
                    <a:lnTo>
                      <a:pt x="8244" y="209325"/>
                    </a:lnTo>
                    <a:lnTo>
                      <a:pt x="9293" y="209475"/>
                    </a:lnTo>
                    <a:lnTo>
                      <a:pt x="10343" y="209550"/>
                    </a:lnTo>
                    <a:lnTo>
                      <a:pt x="90610" y="209550"/>
                    </a:lnTo>
                    <a:lnTo>
                      <a:pt x="91659" y="209475"/>
                    </a:lnTo>
                    <a:lnTo>
                      <a:pt x="92708" y="209325"/>
                    </a:lnTo>
                    <a:lnTo>
                      <a:pt x="93682" y="209100"/>
                    </a:lnTo>
                    <a:lnTo>
                      <a:pt x="94657" y="208726"/>
                    </a:lnTo>
                    <a:lnTo>
                      <a:pt x="95556" y="208276"/>
                    </a:lnTo>
                    <a:lnTo>
                      <a:pt x="96455" y="207751"/>
                    </a:lnTo>
                    <a:lnTo>
                      <a:pt x="97205" y="207152"/>
                    </a:lnTo>
                    <a:lnTo>
                      <a:pt x="97954" y="206477"/>
                    </a:lnTo>
                    <a:lnTo>
                      <a:pt x="98629" y="205803"/>
                    </a:lnTo>
                    <a:lnTo>
                      <a:pt x="99228" y="204978"/>
                    </a:lnTo>
                    <a:lnTo>
                      <a:pt x="99753" y="204154"/>
                    </a:lnTo>
                    <a:lnTo>
                      <a:pt x="100203" y="203180"/>
                    </a:lnTo>
                    <a:lnTo>
                      <a:pt x="100577" y="202280"/>
                    </a:lnTo>
                    <a:lnTo>
                      <a:pt x="100802" y="201231"/>
                    </a:lnTo>
                    <a:lnTo>
                      <a:pt x="100952" y="200257"/>
                    </a:lnTo>
                    <a:lnTo>
                      <a:pt x="101027" y="199207"/>
                    </a:lnTo>
                    <a:lnTo>
                      <a:pt x="101027" y="10343"/>
                    </a:lnTo>
                    <a:lnTo>
                      <a:pt x="100952" y="9293"/>
                    </a:lnTo>
                    <a:lnTo>
                      <a:pt x="100802" y="8319"/>
                    </a:lnTo>
                    <a:lnTo>
                      <a:pt x="100577" y="7270"/>
                    </a:lnTo>
                    <a:lnTo>
                      <a:pt x="100203" y="6370"/>
                    </a:lnTo>
                    <a:lnTo>
                      <a:pt x="99753" y="5396"/>
                    </a:lnTo>
                    <a:lnTo>
                      <a:pt x="99228" y="4572"/>
                    </a:lnTo>
                    <a:lnTo>
                      <a:pt x="98629" y="3747"/>
                    </a:lnTo>
                    <a:lnTo>
                      <a:pt x="97954" y="3073"/>
                    </a:lnTo>
                    <a:lnTo>
                      <a:pt x="97205" y="2398"/>
                    </a:lnTo>
                    <a:lnTo>
                      <a:pt x="96455" y="1799"/>
                    </a:lnTo>
                    <a:lnTo>
                      <a:pt x="95556" y="1274"/>
                    </a:lnTo>
                    <a:lnTo>
                      <a:pt x="94657" y="824"/>
                    </a:lnTo>
                    <a:lnTo>
                      <a:pt x="93682" y="450"/>
                    </a:lnTo>
                    <a:lnTo>
                      <a:pt x="92708" y="225"/>
                    </a:lnTo>
                    <a:lnTo>
                      <a:pt x="91659" y="75"/>
                    </a:lnTo>
                    <a:lnTo>
                      <a:pt x="90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3" name="Google Shape;356;p34">
                <a:extLst>
                  <a:ext uri="{FF2B5EF4-FFF2-40B4-BE49-F238E27FC236}">
                    <a16:creationId xmlns:a16="http://schemas.microsoft.com/office/drawing/2014/main" id="{D2302566-407C-5F4A-A155-700E633073B2}"/>
                  </a:ext>
                </a:extLst>
              </p:cNvPr>
              <p:cNvSpPr/>
              <p:nvPr/>
            </p:nvSpPr>
            <p:spPr>
              <a:xfrm>
                <a:off x="3557025" y="5147100"/>
                <a:ext cx="504050" cy="179900"/>
              </a:xfrm>
              <a:custGeom>
                <a:avLst/>
                <a:gdLst/>
                <a:ahLst/>
                <a:cxnLst/>
                <a:rect l="l" t="t" r="r" b="b"/>
                <a:pathLst>
                  <a:path w="20162" h="7196" extrusionOk="0">
                    <a:moveTo>
                      <a:pt x="3598" y="0"/>
                    </a:moveTo>
                    <a:lnTo>
                      <a:pt x="2849" y="75"/>
                    </a:lnTo>
                    <a:lnTo>
                      <a:pt x="2174" y="300"/>
                    </a:lnTo>
                    <a:lnTo>
                      <a:pt x="1575" y="600"/>
                    </a:lnTo>
                    <a:lnTo>
                      <a:pt x="1050" y="1050"/>
                    </a:lnTo>
                    <a:lnTo>
                      <a:pt x="600" y="1574"/>
                    </a:lnTo>
                    <a:lnTo>
                      <a:pt x="301" y="2174"/>
                    </a:lnTo>
                    <a:lnTo>
                      <a:pt x="76" y="2848"/>
                    </a:lnTo>
                    <a:lnTo>
                      <a:pt x="1" y="3598"/>
                    </a:lnTo>
                    <a:lnTo>
                      <a:pt x="76" y="4347"/>
                    </a:lnTo>
                    <a:lnTo>
                      <a:pt x="301" y="5022"/>
                    </a:lnTo>
                    <a:lnTo>
                      <a:pt x="600" y="5621"/>
                    </a:lnTo>
                    <a:lnTo>
                      <a:pt x="1050" y="6146"/>
                    </a:lnTo>
                    <a:lnTo>
                      <a:pt x="1575" y="6596"/>
                    </a:lnTo>
                    <a:lnTo>
                      <a:pt x="2174" y="6896"/>
                    </a:lnTo>
                    <a:lnTo>
                      <a:pt x="2849" y="7120"/>
                    </a:lnTo>
                    <a:lnTo>
                      <a:pt x="3598" y="7195"/>
                    </a:lnTo>
                    <a:lnTo>
                      <a:pt x="16639" y="7195"/>
                    </a:lnTo>
                    <a:lnTo>
                      <a:pt x="17313" y="7120"/>
                    </a:lnTo>
                    <a:lnTo>
                      <a:pt x="17988" y="6896"/>
                    </a:lnTo>
                    <a:lnTo>
                      <a:pt x="18587" y="6596"/>
                    </a:lnTo>
                    <a:lnTo>
                      <a:pt x="19112" y="6146"/>
                    </a:lnTo>
                    <a:lnTo>
                      <a:pt x="19562" y="5621"/>
                    </a:lnTo>
                    <a:lnTo>
                      <a:pt x="19861" y="5022"/>
                    </a:lnTo>
                    <a:lnTo>
                      <a:pt x="20086" y="4347"/>
                    </a:lnTo>
                    <a:lnTo>
                      <a:pt x="20161" y="3598"/>
                    </a:lnTo>
                    <a:lnTo>
                      <a:pt x="20086" y="2848"/>
                    </a:lnTo>
                    <a:lnTo>
                      <a:pt x="19861" y="2174"/>
                    </a:lnTo>
                    <a:lnTo>
                      <a:pt x="19562" y="1574"/>
                    </a:lnTo>
                    <a:lnTo>
                      <a:pt x="19112" y="1050"/>
                    </a:lnTo>
                    <a:lnTo>
                      <a:pt x="18587" y="600"/>
                    </a:lnTo>
                    <a:lnTo>
                      <a:pt x="17988" y="300"/>
                    </a:lnTo>
                    <a:lnTo>
                      <a:pt x="17313" y="75"/>
                    </a:lnTo>
                    <a:lnTo>
                      <a:pt x="1663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4" name="Google Shape;357;p34">
                <a:extLst>
                  <a:ext uri="{FF2B5EF4-FFF2-40B4-BE49-F238E27FC236}">
                    <a16:creationId xmlns:a16="http://schemas.microsoft.com/office/drawing/2014/main" id="{6CFA8ABE-73D7-3E4E-A590-F85B4A1E5272}"/>
                  </a:ext>
                </a:extLst>
              </p:cNvPr>
              <p:cNvSpPr/>
              <p:nvPr/>
            </p:nvSpPr>
            <p:spPr>
              <a:xfrm>
                <a:off x="3008050" y="423600"/>
                <a:ext cx="99325" cy="993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3973" extrusionOk="0">
                    <a:moveTo>
                      <a:pt x="2024" y="1"/>
                    </a:moveTo>
                    <a:lnTo>
                      <a:pt x="1575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1" y="1200"/>
                    </a:lnTo>
                    <a:lnTo>
                      <a:pt x="76" y="1575"/>
                    </a:lnTo>
                    <a:lnTo>
                      <a:pt x="1" y="2024"/>
                    </a:lnTo>
                    <a:lnTo>
                      <a:pt x="76" y="2399"/>
                    </a:lnTo>
                    <a:lnTo>
                      <a:pt x="151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5" y="3973"/>
                    </a:lnTo>
                    <a:lnTo>
                      <a:pt x="2399" y="3973"/>
                    </a:lnTo>
                    <a:lnTo>
                      <a:pt x="2774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4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95" name="Google Shape;358;p34">
                <a:extLst>
                  <a:ext uri="{FF2B5EF4-FFF2-40B4-BE49-F238E27FC236}">
                    <a16:creationId xmlns:a16="http://schemas.microsoft.com/office/drawing/2014/main" id="{5E8FC3E2-3E21-FB45-A3A2-EE5CA319FE36}"/>
                  </a:ext>
                </a:extLst>
              </p:cNvPr>
              <p:cNvSpPr/>
              <p:nvPr/>
            </p:nvSpPr>
            <p:spPr>
              <a:xfrm>
                <a:off x="3566400" y="434850"/>
                <a:ext cx="487175" cy="76850"/>
              </a:xfrm>
              <a:custGeom>
                <a:avLst/>
                <a:gdLst/>
                <a:ahLst/>
                <a:cxnLst/>
                <a:rect l="l" t="t" r="r" b="b"/>
                <a:pathLst>
                  <a:path w="19487" h="3074" extrusionOk="0">
                    <a:moveTo>
                      <a:pt x="1275" y="0"/>
                    </a:moveTo>
                    <a:lnTo>
                      <a:pt x="1050" y="75"/>
                    </a:lnTo>
                    <a:lnTo>
                      <a:pt x="750" y="150"/>
                    </a:lnTo>
                    <a:lnTo>
                      <a:pt x="525" y="300"/>
                    </a:lnTo>
                    <a:lnTo>
                      <a:pt x="375" y="450"/>
                    </a:lnTo>
                    <a:lnTo>
                      <a:pt x="225" y="675"/>
                    </a:lnTo>
                    <a:lnTo>
                      <a:pt x="75" y="975"/>
                    </a:lnTo>
                    <a:lnTo>
                      <a:pt x="1" y="1274"/>
                    </a:lnTo>
                    <a:lnTo>
                      <a:pt x="1" y="1574"/>
                    </a:lnTo>
                    <a:lnTo>
                      <a:pt x="1" y="1874"/>
                    </a:lnTo>
                    <a:lnTo>
                      <a:pt x="75" y="2174"/>
                    </a:lnTo>
                    <a:lnTo>
                      <a:pt x="225" y="2399"/>
                    </a:lnTo>
                    <a:lnTo>
                      <a:pt x="375" y="2623"/>
                    </a:lnTo>
                    <a:lnTo>
                      <a:pt x="525" y="2773"/>
                    </a:lnTo>
                    <a:lnTo>
                      <a:pt x="750" y="2923"/>
                    </a:lnTo>
                    <a:lnTo>
                      <a:pt x="1050" y="2998"/>
                    </a:lnTo>
                    <a:lnTo>
                      <a:pt x="1275" y="3073"/>
                    </a:lnTo>
                    <a:lnTo>
                      <a:pt x="18137" y="3073"/>
                    </a:lnTo>
                    <a:lnTo>
                      <a:pt x="18437" y="2998"/>
                    </a:lnTo>
                    <a:lnTo>
                      <a:pt x="18662" y="2923"/>
                    </a:lnTo>
                    <a:lnTo>
                      <a:pt x="18887" y="2773"/>
                    </a:lnTo>
                    <a:lnTo>
                      <a:pt x="19112" y="2623"/>
                    </a:lnTo>
                    <a:lnTo>
                      <a:pt x="19262" y="2399"/>
                    </a:lnTo>
                    <a:lnTo>
                      <a:pt x="19337" y="2174"/>
                    </a:lnTo>
                    <a:lnTo>
                      <a:pt x="19412" y="1874"/>
                    </a:lnTo>
                    <a:lnTo>
                      <a:pt x="19486" y="1574"/>
                    </a:lnTo>
                    <a:lnTo>
                      <a:pt x="19412" y="1274"/>
                    </a:lnTo>
                    <a:lnTo>
                      <a:pt x="19337" y="975"/>
                    </a:lnTo>
                    <a:lnTo>
                      <a:pt x="19262" y="675"/>
                    </a:lnTo>
                    <a:lnTo>
                      <a:pt x="19112" y="450"/>
                    </a:lnTo>
                    <a:lnTo>
                      <a:pt x="18887" y="300"/>
                    </a:lnTo>
                    <a:lnTo>
                      <a:pt x="18662" y="150"/>
                    </a:lnTo>
                    <a:lnTo>
                      <a:pt x="18437" y="75"/>
                    </a:lnTo>
                    <a:lnTo>
                      <a:pt x="181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pic>
          <p:nvPicPr>
            <p:cNvPr id="90" name="図 89" descr="グラフィカル ユーザー インターフェイス&#10;&#10;低い精度で自動的に生成された説明">
              <a:extLst>
                <a:ext uri="{FF2B5EF4-FFF2-40B4-BE49-F238E27FC236}">
                  <a16:creationId xmlns:a16="http://schemas.microsoft.com/office/drawing/2014/main" id="{BF669485-0A93-EB40-9D13-E869617032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8674" y="2857931"/>
              <a:ext cx="947585" cy="549450"/>
            </a:xfrm>
            <a:prstGeom prst="rect">
              <a:avLst/>
            </a:prstGeom>
          </p:spPr>
        </p:pic>
        <p:pic>
          <p:nvPicPr>
            <p:cNvPr id="91" name="図 90" descr="モニター画面に映る男性のスクリーンショット&#10;&#10;自動的に生成された説明">
              <a:extLst>
                <a:ext uri="{FF2B5EF4-FFF2-40B4-BE49-F238E27FC236}">
                  <a16:creationId xmlns:a16="http://schemas.microsoft.com/office/drawing/2014/main" id="{C4013118-76D0-B143-9EE3-F4C072685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47427" y="1658614"/>
              <a:ext cx="920798" cy="1179615"/>
            </a:xfrm>
            <a:prstGeom prst="rect">
              <a:avLst/>
            </a:prstGeom>
          </p:spPr>
        </p:pic>
      </p:grpSp>
      <p:grpSp>
        <p:nvGrpSpPr>
          <p:cNvPr id="97" name="Google Shape;354;p34">
            <a:extLst>
              <a:ext uri="{FF2B5EF4-FFF2-40B4-BE49-F238E27FC236}">
                <a16:creationId xmlns:a16="http://schemas.microsoft.com/office/drawing/2014/main" id="{CDDBF665-3780-8A4A-A2D1-A3510B2AD68C}"/>
              </a:ext>
            </a:extLst>
          </p:cNvPr>
          <p:cNvGrpSpPr/>
          <p:nvPr/>
        </p:nvGrpSpPr>
        <p:grpSpPr>
          <a:xfrm>
            <a:off x="5091953" y="4137217"/>
            <a:ext cx="897379" cy="1238977"/>
            <a:chOff x="2547150" y="238125"/>
            <a:chExt cx="2525675" cy="5238750"/>
          </a:xfrm>
        </p:grpSpPr>
        <p:sp>
          <p:nvSpPr>
            <p:cNvPr id="99" name="Google Shape;355;p34">
              <a:extLst>
                <a:ext uri="{FF2B5EF4-FFF2-40B4-BE49-F238E27FC236}">
                  <a16:creationId xmlns:a16="http://schemas.microsoft.com/office/drawing/2014/main" id="{DD351535-B61F-E843-BBE3-A932D49A5D42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356;p34">
              <a:extLst>
                <a:ext uri="{FF2B5EF4-FFF2-40B4-BE49-F238E27FC236}">
                  <a16:creationId xmlns:a16="http://schemas.microsoft.com/office/drawing/2014/main" id="{9D364DE8-763D-E246-826C-27122FDC4E65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1" name="Google Shape;357;p34">
              <a:extLst>
                <a:ext uri="{FF2B5EF4-FFF2-40B4-BE49-F238E27FC236}">
                  <a16:creationId xmlns:a16="http://schemas.microsoft.com/office/drawing/2014/main" id="{08586BFD-F669-694D-A123-665018B85427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2" name="Google Shape;358;p34">
              <a:extLst>
                <a:ext uri="{FF2B5EF4-FFF2-40B4-BE49-F238E27FC236}">
                  <a16:creationId xmlns:a16="http://schemas.microsoft.com/office/drawing/2014/main" id="{C9CE6B4B-A243-D142-9C5D-B3B91984AB7E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103" name="図 102" descr="ロゴ&#10;&#10;自動的に生成された説明">
            <a:extLst>
              <a:ext uri="{FF2B5EF4-FFF2-40B4-BE49-F238E27FC236}">
                <a16:creationId xmlns:a16="http://schemas.microsoft.com/office/drawing/2014/main" id="{40F68AD7-4FB1-6B48-9B3D-9B2A33DCA3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83" y="1198394"/>
            <a:ext cx="502063" cy="502063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B9B7A512-8A20-4341-A93B-DD6A30C187C3}"/>
              </a:ext>
            </a:extLst>
          </p:cNvPr>
          <p:cNvSpPr txBox="1"/>
          <p:nvPr/>
        </p:nvSpPr>
        <p:spPr>
          <a:xfrm>
            <a:off x="4340052" y="2593415"/>
            <a:ext cx="345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2021</a:t>
            </a:r>
            <a:r>
              <a:rPr kumimoji="1" lang="ja-JP" altLang="en-US" sz="800" dirty="0">
                <a:latin typeface="+mn-ea"/>
              </a:rPr>
              <a:t>年</a:t>
            </a:r>
            <a:r>
              <a:rPr kumimoji="1" lang="en-US" altLang="ja-JP" sz="800" dirty="0">
                <a:latin typeface="+mn-ea"/>
              </a:rPr>
              <a:t>8</a:t>
            </a:r>
            <a:r>
              <a:rPr kumimoji="1" lang="ja-JP" altLang="en-US" sz="800" dirty="0">
                <a:latin typeface="+mn-ea"/>
              </a:rPr>
              <a:t>月には月間６億</a:t>
            </a:r>
            <a:r>
              <a:rPr kumimoji="1" lang="en-US" altLang="ja-JP" sz="800" dirty="0">
                <a:latin typeface="+mn-ea"/>
              </a:rPr>
              <a:t>PV</a:t>
            </a:r>
            <a:r>
              <a:rPr kumimoji="1" lang="ja-JP" altLang="en-US" sz="800" dirty="0">
                <a:latin typeface="+mn-ea"/>
              </a:rPr>
              <a:t>を超えた文春オンラインへの転載を実施。</a:t>
            </a:r>
            <a:endParaRPr kumimoji="1" lang="en-US" altLang="ja-JP" sz="800" dirty="0">
              <a:latin typeface="+mn-ea"/>
            </a:endParaRPr>
          </a:p>
          <a:p>
            <a:r>
              <a:rPr kumimoji="1" lang="ja-JP" altLang="fr-FR" sz="1000" b="1" u="sng" dirty="0">
                <a:solidFill>
                  <a:srgbClr val="0D929B"/>
                </a:solidFill>
                <a:latin typeface="+mn-ea"/>
              </a:rPr>
              <a:t>誘導枠</a:t>
            </a:r>
            <a:r>
              <a:rPr kumimoji="1" lang="fr-FR" altLang="ja-JP" sz="1000" b="1" u="sng" dirty="0">
                <a:solidFill>
                  <a:srgbClr val="0D929B"/>
                </a:solidFill>
                <a:latin typeface="+mn-ea"/>
              </a:rPr>
              <a:t>2</a:t>
            </a:r>
            <a:r>
              <a:rPr kumimoji="1" lang="ja-JP" altLang="fr-FR" sz="1000" b="1" u="sng" dirty="0">
                <a:solidFill>
                  <a:srgbClr val="0D929B"/>
                </a:solidFill>
                <a:latin typeface="+mn-ea"/>
              </a:rPr>
              <a:t>週間掲載</a:t>
            </a:r>
            <a:r>
              <a:rPr kumimoji="1" lang="ja-JP" altLang="en-US" sz="900" b="1" u="sng" dirty="0">
                <a:latin typeface="+mn-ea"/>
              </a:rPr>
              <a:t>保証</a:t>
            </a:r>
            <a:r>
              <a:rPr kumimoji="1" lang="ja-JP" altLang="en-US" sz="800" dirty="0">
                <a:latin typeface="+mn-ea"/>
              </a:rPr>
              <a:t>。</a:t>
            </a:r>
            <a:r>
              <a:rPr kumimoji="1" lang="en-US" altLang="ja-JP" sz="700" dirty="0">
                <a:latin typeface="+mn-ea"/>
              </a:rPr>
              <a:t>※</a:t>
            </a:r>
            <a:r>
              <a:rPr kumimoji="1" lang="fr-FR" altLang="ja-JP" sz="700" dirty="0">
                <a:latin typeface="+mn-ea"/>
              </a:rPr>
              <a:t>1</a:t>
            </a:r>
            <a:r>
              <a:rPr kumimoji="1" lang="ja-JP" altLang="fr-FR" sz="700" dirty="0">
                <a:latin typeface="+mn-ea"/>
              </a:rPr>
              <a:t>万</a:t>
            </a:r>
            <a:r>
              <a:rPr kumimoji="1" lang="fr-FR" altLang="ja-JP" sz="700" dirty="0">
                <a:latin typeface="+mn-ea"/>
              </a:rPr>
              <a:t>PV</a:t>
            </a:r>
            <a:r>
              <a:rPr kumimoji="1" lang="ja-JP" altLang="fr-FR" sz="700" dirty="0">
                <a:latin typeface="+mn-ea"/>
              </a:rPr>
              <a:t>想定</a:t>
            </a:r>
            <a:endParaRPr kumimoji="1" lang="ja-JP" altLang="en-US" sz="700" dirty="0">
              <a:latin typeface="+mn-ea"/>
            </a:endParaRP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954D8DB2-8647-2C4A-AB64-DC02DF0100D1}"/>
              </a:ext>
            </a:extLst>
          </p:cNvPr>
          <p:cNvSpPr txBox="1"/>
          <p:nvPr/>
        </p:nvSpPr>
        <p:spPr>
          <a:xfrm>
            <a:off x="3547071" y="3530543"/>
            <a:ext cx="282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週刊文春</a:t>
            </a:r>
            <a:endParaRPr kumimoji="1" lang="en-US" altLang="ja-JP" sz="1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ea"/>
            </a:endParaRPr>
          </a:p>
          <a:p>
            <a:r>
              <a:rPr kumimoji="1" lang="ja-JP" alt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　　</a:t>
            </a:r>
            <a:r>
              <a:rPr kumimoji="1" lang="en-US" altLang="ja-JP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d</a:t>
            </a:r>
            <a:r>
              <a:rPr kumimoji="1" lang="ja-JP" alt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マガジン転載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8C6664D-041A-5C41-9593-E40118B0FC93}"/>
              </a:ext>
            </a:extLst>
          </p:cNvPr>
          <p:cNvSpPr txBox="1"/>
          <p:nvPr/>
        </p:nvSpPr>
        <p:spPr>
          <a:xfrm>
            <a:off x="3698069" y="4891657"/>
            <a:ext cx="175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D929B"/>
                </a:solidFill>
                <a:latin typeface="+mn-ea"/>
              </a:rPr>
              <a:t>160,829UU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F83E8AE6-5264-D348-8BC8-527583EA27D5}"/>
              </a:ext>
            </a:extLst>
          </p:cNvPr>
          <p:cNvSpPr txBox="1"/>
          <p:nvPr/>
        </p:nvSpPr>
        <p:spPr>
          <a:xfrm>
            <a:off x="4340052" y="4599800"/>
            <a:ext cx="757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n-ea"/>
              </a:rPr>
              <a:t>ABC</a:t>
            </a:r>
            <a:r>
              <a:rPr kumimoji="1" lang="ja-JP" altLang="en-US" sz="600" dirty="0">
                <a:latin typeface="+mn-ea"/>
              </a:rPr>
              <a:t>公査</a:t>
            </a:r>
            <a:endParaRPr kumimoji="1" lang="en-US" altLang="ja-JP" sz="600" dirty="0">
              <a:latin typeface="+mn-ea"/>
            </a:endParaRPr>
          </a:p>
          <a:p>
            <a:r>
              <a:rPr kumimoji="1" lang="en-US" altLang="ja-JP" sz="600" dirty="0">
                <a:latin typeface="+mn-ea"/>
              </a:rPr>
              <a:t>2022</a:t>
            </a:r>
            <a:r>
              <a:rPr kumimoji="1" lang="ja-JP" altLang="en-US" sz="600" dirty="0">
                <a:latin typeface="+mn-ea"/>
              </a:rPr>
              <a:t>年</a:t>
            </a:r>
            <a:r>
              <a:rPr kumimoji="1" lang="en-US" altLang="ja-JP" sz="600" dirty="0">
                <a:latin typeface="+mn-ea"/>
              </a:rPr>
              <a:t>1〜6</a:t>
            </a:r>
            <a:r>
              <a:rPr kumimoji="1" lang="ja-JP" altLang="en-US" sz="600" dirty="0">
                <a:latin typeface="+mn-ea"/>
              </a:rPr>
              <a:t>月</a:t>
            </a:r>
            <a:endParaRPr kumimoji="1" lang="en-US" altLang="ja-JP" sz="600" dirty="0">
              <a:latin typeface="+mn-ea"/>
            </a:endParaRP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F4FE8EB-B602-5346-9732-2AEF9B2D1533}"/>
              </a:ext>
            </a:extLst>
          </p:cNvPr>
          <p:cNvSpPr txBox="1"/>
          <p:nvPr/>
        </p:nvSpPr>
        <p:spPr>
          <a:xfrm>
            <a:off x="6368535" y="4125512"/>
            <a:ext cx="217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+mn-ea"/>
              </a:rPr>
              <a:t>文春オンラインにて、商品に興味を持つ読者の個人データを獲得できます。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9137564-997F-FD4B-9D41-CE4432CC33D2}"/>
              </a:ext>
            </a:extLst>
          </p:cNvPr>
          <p:cNvSpPr txBox="1"/>
          <p:nvPr/>
        </p:nvSpPr>
        <p:spPr>
          <a:xfrm>
            <a:off x="6255494" y="3720985"/>
            <a:ext cx="259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資料請求フォーム</a:t>
            </a:r>
            <a:r>
              <a:rPr kumimoji="1" lang="ja-JP" altLang="en-US" sz="1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付</a:t>
            </a:r>
            <a:endParaRPr kumimoji="1" lang="en-US" altLang="ja-JP" sz="20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+mn-ea"/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B42AD79-80E2-1245-8340-DD76A02E9E05}"/>
              </a:ext>
            </a:extLst>
          </p:cNvPr>
          <p:cNvSpPr txBox="1"/>
          <p:nvPr/>
        </p:nvSpPr>
        <p:spPr>
          <a:xfrm>
            <a:off x="7161679" y="4614458"/>
            <a:ext cx="19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rgbClr val="0D929B"/>
                </a:solidFill>
                <a:latin typeface="+mn-ea"/>
              </a:rPr>
              <a:t>190~</a:t>
            </a:r>
            <a:r>
              <a:rPr kumimoji="1" lang="en-US" altLang="ja-JP" sz="2800" b="1" dirty="0">
                <a:solidFill>
                  <a:srgbClr val="0D929B"/>
                </a:solidFill>
                <a:latin typeface="+mn-ea"/>
              </a:rPr>
              <a:t>338</a:t>
            </a:r>
            <a:endParaRPr kumimoji="1" lang="en-US" altLang="ja-JP" sz="2000" b="1" dirty="0">
              <a:solidFill>
                <a:srgbClr val="0D929B"/>
              </a:solidFill>
              <a:latin typeface="+mn-ea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39EFDA35-CED4-DC4A-8403-2E362C3038CC}"/>
              </a:ext>
            </a:extLst>
          </p:cNvPr>
          <p:cNvSpPr txBox="1"/>
          <p:nvPr/>
        </p:nvSpPr>
        <p:spPr>
          <a:xfrm>
            <a:off x="7270998" y="5019335"/>
            <a:ext cx="109756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n-ea"/>
              </a:rPr>
              <a:t>※</a:t>
            </a:r>
            <a:r>
              <a:rPr kumimoji="1" lang="ja-JP" altLang="fr-FR" sz="500" dirty="0">
                <a:latin typeface="+mn-ea"/>
              </a:rPr>
              <a:t>過去</a:t>
            </a:r>
            <a:r>
              <a:rPr kumimoji="1" lang="ja-JP" altLang="en-US" sz="500" dirty="0">
                <a:latin typeface="+mn-ea"/>
              </a:rPr>
              <a:t>の実績</a:t>
            </a:r>
            <a:endParaRPr kumimoji="1" lang="en-US" altLang="ja-JP" sz="500" dirty="0">
              <a:latin typeface="+mn-ea"/>
            </a:endParaRPr>
          </a:p>
        </p:txBody>
      </p:sp>
      <p:cxnSp>
        <p:nvCxnSpPr>
          <p:cNvPr id="113" name="直線コネクタ 112">
            <a:extLst>
              <a:ext uri="{FF2B5EF4-FFF2-40B4-BE49-F238E27FC236}">
                <a16:creationId xmlns:a16="http://schemas.microsoft.com/office/drawing/2014/main" id="{833EB4F9-5BAE-C046-A7E4-B3295E80910F}"/>
              </a:ext>
            </a:extLst>
          </p:cNvPr>
          <p:cNvCxnSpPr>
            <a:cxnSpLocks/>
          </p:cNvCxnSpPr>
          <p:nvPr/>
        </p:nvCxnSpPr>
        <p:spPr>
          <a:xfrm>
            <a:off x="3178840" y="1705169"/>
            <a:ext cx="554036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図 113">
            <a:extLst>
              <a:ext uri="{FF2B5EF4-FFF2-40B4-BE49-F238E27FC236}">
                <a16:creationId xmlns:a16="http://schemas.microsoft.com/office/drawing/2014/main" id="{B24B7AF8-EF10-CE45-BA3D-EFE6807D15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325"/>
          <a:stretch/>
        </p:blipFill>
        <p:spPr>
          <a:xfrm>
            <a:off x="3511600" y="1338133"/>
            <a:ext cx="1004954" cy="407794"/>
          </a:xfrm>
          <a:prstGeom prst="rect">
            <a:avLst/>
          </a:prstGeom>
        </p:spPr>
      </p:pic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4FA9783-6E27-2546-922A-9415B406E89A}"/>
              </a:ext>
            </a:extLst>
          </p:cNvPr>
          <p:cNvSpPr txBox="1"/>
          <p:nvPr/>
        </p:nvSpPr>
        <p:spPr>
          <a:xfrm>
            <a:off x="994290" y="5771605"/>
            <a:ext cx="7878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アパレル、ファッション小物、時計、眼鏡、アウトドア用品、化粧品、家電、文房具、フィットネス用品、インテリア、食品、銘菓、酒類、サプリメント、医薬部外品、不動産など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02663D99-4D0A-6D4F-8B0E-3F14F6844AFD}"/>
              </a:ext>
            </a:extLst>
          </p:cNvPr>
          <p:cNvSpPr txBox="1"/>
          <p:nvPr/>
        </p:nvSpPr>
        <p:spPr>
          <a:xfrm>
            <a:off x="339593" y="5709067"/>
            <a:ext cx="637695" cy="5435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515040A-96EF-4D49-B965-23BBDF974F72}"/>
              </a:ext>
            </a:extLst>
          </p:cNvPr>
          <p:cNvSpPr txBox="1"/>
          <p:nvPr/>
        </p:nvSpPr>
        <p:spPr>
          <a:xfrm>
            <a:off x="5629854" y="6016615"/>
            <a:ext cx="372527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>
                <a:latin typeface="+mn-ea"/>
              </a:rPr>
              <a:t>※</a:t>
            </a:r>
            <a:r>
              <a:rPr kumimoji="1" lang="ja-JP" altLang="en-US" sz="700" dirty="0">
                <a:latin typeface="+mn-ea"/>
              </a:rPr>
              <a:t>その他業種・クライアントもご相談ください。競合排除は致しません。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2AF24E-A89B-354E-9BA5-50651993F284}"/>
              </a:ext>
            </a:extLst>
          </p:cNvPr>
          <p:cNvSpPr txBox="1"/>
          <p:nvPr/>
        </p:nvSpPr>
        <p:spPr>
          <a:xfrm>
            <a:off x="236804" y="5783400"/>
            <a:ext cx="8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想定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商品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D1A3542-4A43-4342-A54D-CB9C592E214F}"/>
              </a:ext>
            </a:extLst>
          </p:cNvPr>
          <p:cNvSpPr txBox="1"/>
          <p:nvPr/>
        </p:nvSpPr>
        <p:spPr>
          <a:xfrm>
            <a:off x="3697981" y="2636848"/>
            <a:ext cx="685294" cy="646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22D2D7C-AA53-5543-9EB3-9CCE34AB3DD0}"/>
              </a:ext>
            </a:extLst>
          </p:cNvPr>
          <p:cNvSpPr txBox="1"/>
          <p:nvPr/>
        </p:nvSpPr>
        <p:spPr>
          <a:xfrm>
            <a:off x="3475314" y="2738325"/>
            <a:ext cx="110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月間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純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PV</a:t>
            </a:r>
          </a:p>
          <a:p>
            <a:pPr algn="ctr"/>
            <a:endParaRPr kumimoji="1" lang="ja-JP" altLang="en-US" sz="1200" dirty="0"/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9E837C4-1699-7F4B-A56C-70FE494E804A}"/>
              </a:ext>
            </a:extLst>
          </p:cNvPr>
          <p:cNvSpPr txBox="1"/>
          <p:nvPr/>
        </p:nvSpPr>
        <p:spPr>
          <a:xfrm>
            <a:off x="6471509" y="4523588"/>
            <a:ext cx="681347" cy="6140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CD3B3A0E-B13D-AE47-8667-DBD9687E7331}"/>
              </a:ext>
            </a:extLst>
          </p:cNvPr>
          <p:cNvSpPr txBox="1"/>
          <p:nvPr/>
        </p:nvSpPr>
        <p:spPr>
          <a:xfrm>
            <a:off x="6403639" y="4599800"/>
            <a:ext cx="8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資料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請求数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D8FCBB9D-9884-9B47-B90F-699A74DFD8D2}"/>
              </a:ext>
            </a:extLst>
          </p:cNvPr>
          <p:cNvSpPr txBox="1"/>
          <p:nvPr/>
        </p:nvSpPr>
        <p:spPr>
          <a:xfrm>
            <a:off x="3670819" y="4243316"/>
            <a:ext cx="628645" cy="630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4679E4B0-4F20-DA40-ABC9-AAA1600A9E30}"/>
              </a:ext>
            </a:extLst>
          </p:cNvPr>
          <p:cNvSpPr txBox="1"/>
          <p:nvPr/>
        </p:nvSpPr>
        <p:spPr>
          <a:xfrm>
            <a:off x="3576956" y="4365077"/>
            <a:ext cx="8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平均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UU</a:t>
            </a: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C3B8FF18-3E72-E048-90C4-7AE2C121B453}"/>
              </a:ext>
            </a:extLst>
          </p:cNvPr>
          <p:cNvSpPr txBox="1"/>
          <p:nvPr/>
        </p:nvSpPr>
        <p:spPr>
          <a:xfrm>
            <a:off x="6421620" y="1198394"/>
            <a:ext cx="597684" cy="57770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6CF3225C-DE4C-6348-B005-3370936C64B1}"/>
              </a:ext>
            </a:extLst>
          </p:cNvPr>
          <p:cNvSpPr txBox="1"/>
          <p:nvPr/>
        </p:nvSpPr>
        <p:spPr>
          <a:xfrm>
            <a:off x="6293415" y="1276474"/>
            <a:ext cx="83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発行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部数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498DB95-395E-44F0-9AE5-528A27FB40C9}"/>
              </a:ext>
            </a:extLst>
          </p:cNvPr>
          <p:cNvSpPr txBox="1"/>
          <p:nvPr/>
        </p:nvSpPr>
        <p:spPr>
          <a:xfrm>
            <a:off x="7058461" y="1740688"/>
            <a:ext cx="1906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JMPA</a:t>
            </a:r>
            <a:r>
              <a:rPr kumimoji="1" lang="ja-JP" altLang="en-US" sz="600" dirty="0"/>
              <a:t>マガジンデータ（</a:t>
            </a:r>
            <a:r>
              <a:rPr kumimoji="1" lang="fr-FR" altLang="ja-JP" sz="600" dirty="0"/>
              <a:t>2022</a:t>
            </a:r>
            <a:r>
              <a:rPr kumimoji="1" lang="ja-JP" altLang="en-US" sz="600" dirty="0"/>
              <a:t>年</a:t>
            </a:r>
            <a:r>
              <a:rPr kumimoji="1" lang="ja-JP" altLang="fr-FR" sz="600" dirty="0"/>
              <a:t>年</a:t>
            </a:r>
            <a:r>
              <a:rPr kumimoji="1" lang="ja-JP" altLang="en-US" sz="600" dirty="0"/>
              <a:t>間平均部数）</a:t>
            </a:r>
            <a:endParaRPr kumimoji="1" lang="en-US" altLang="ja-JP" sz="600" dirty="0"/>
          </a:p>
        </p:txBody>
      </p:sp>
      <p:pic>
        <p:nvPicPr>
          <p:cNvPr id="82" name="図 81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2A06FB35-8289-8AEB-6AF2-75046899D1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065" y="4257730"/>
            <a:ext cx="853767" cy="102127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27" name="図 26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851A8119-E537-76B0-7986-9EE1A71BC3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055" y="1022416"/>
            <a:ext cx="516931" cy="730164"/>
          </a:xfrm>
          <a:prstGeom prst="rect">
            <a:avLst/>
          </a:prstGeom>
        </p:spPr>
      </p:pic>
      <p:pic>
        <p:nvPicPr>
          <p:cNvPr id="29" name="図 28" descr="ギター が含まれている画像&#10;&#10;自動的に生成された説明">
            <a:extLst>
              <a:ext uri="{FF2B5EF4-FFF2-40B4-BE49-F238E27FC236}">
                <a16:creationId xmlns:a16="http://schemas.microsoft.com/office/drawing/2014/main" id="{7B30D08C-1717-A483-2C1F-72A9AD515A4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9215" y="2197529"/>
            <a:ext cx="718053" cy="1184541"/>
          </a:xfrm>
          <a:prstGeom prst="rect">
            <a:avLst/>
          </a:prstGeom>
        </p:spPr>
      </p:pic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925BB74-1AEB-D9F7-53A8-066F88A13F1B}"/>
              </a:ext>
            </a:extLst>
          </p:cNvPr>
          <p:cNvCxnSpPr>
            <a:cxnSpLocks/>
          </p:cNvCxnSpPr>
          <p:nvPr/>
        </p:nvCxnSpPr>
        <p:spPr>
          <a:xfrm flipV="1">
            <a:off x="0" y="601062"/>
            <a:ext cx="3900723" cy="1564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8524672-A72E-F850-E524-E1E7558C02A6}"/>
              </a:ext>
            </a:extLst>
          </p:cNvPr>
          <p:cNvCxnSpPr/>
          <p:nvPr/>
        </p:nvCxnSpPr>
        <p:spPr>
          <a:xfrm>
            <a:off x="222422" y="0"/>
            <a:ext cx="0" cy="6858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53CC5D0-B63B-F385-595E-79FDDDCD65CB}"/>
              </a:ext>
            </a:extLst>
          </p:cNvPr>
          <p:cNvCxnSpPr>
            <a:cxnSpLocks/>
          </p:cNvCxnSpPr>
          <p:nvPr/>
        </p:nvCxnSpPr>
        <p:spPr>
          <a:xfrm>
            <a:off x="325395" y="648905"/>
            <a:ext cx="0" cy="623161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FFFE72-A1DF-1612-957B-BEA62BB5E311}"/>
              </a:ext>
            </a:extLst>
          </p:cNvPr>
          <p:cNvGrpSpPr/>
          <p:nvPr/>
        </p:nvGrpSpPr>
        <p:grpSpPr>
          <a:xfrm>
            <a:off x="4612342" y="155793"/>
            <a:ext cx="4531658" cy="770965"/>
            <a:chOff x="4612342" y="155793"/>
            <a:chExt cx="4531658" cy="770965"/>
          </a:xfrm>
        </p:grpSpPr>
        <p:sp>
          <p:nvSpPr>
            <p:cNvPr id="11" name="山形 13">
              <a:extLst>
                <a:ext uri="{FF2B5EF4-FFF2-40B4-BE49-F238E27FC236}">
                  <a16:creationId xmlns:a16="http://schemas.microsoft.com/office/drawing/2014/main" id="{19876BE2-2B06-A49B-9601-CA2BB2308B4E}"/>
                </a:ext>
              </a:extLst>
            </p:cNvPr>
            <p:cNvSpPr/>
            <p:nvPr/>
          </p:nvSpPr>
          <p:spPr>
            <a:xfrm>
              <a:off x="4612342" y="155793"/>
              <a:ext cx="847164" cy="77096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4F5E3F9-56AC-0E6D-F59D-E5BBBFF0AA6B}"/>
                </a:ext>
              </a:extLst>
            </p:cNvPr>
            <p:cNvSpPr/>
            <p:nvPr/>
          </p:nvSpPr>
          <p:spPr>
            <a:xfrm>
              <a:off x="5035924" y="155793"/>
              <a:ext cx="4108076" cy="7709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3">
              <a:extLst>
                <a:ext uri="{FF2B5EF4-FFF2-40B4-BE49-F238E27FC236}">
                  <a16:creationId xmlns:a16="http://schemas.microsoft.com/office/drawing/2014/main" id="{2D6CC9D8-1D15-C57A-BB4A-6A6DABD3093E}"/>
                </a:ext>
              </a:extLst>
            </p:cNvPr>
            <p:cNvSpPr txBox="1"/>
            <p:nvPr/>
          </p:nvSpPr>
          <p:spPr>
            <a:xfrm>
              <a:off x="6213867" y="219758"/>
              <a:ext cx="2897376" cy="5847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3200" b="1" dirty="0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私のお気に入り</a:t>
              </a:r>
            </a:p>
          </p:txBody>
        </p:sp>
        <p:sp>
          <p:nvSpPr>
            <p:cNvPr id="15" name="テキスト ボックス 4">
              <a:extLst>
                <a:ext uri="{FF2B5EF4-FFF2-40B4-BE49-F238E27FC236}">
                  <a16:creationId xmlns:a16="http://schemas.microsoft.com/office/drawing/2014/main" id="{FEE3AC4B-439B-E751-D87F-50F0BFDCD6FC}"/>
                </a:ext>
              </a:extLst>
            </p:cNvPr>
            <p:cNvSpPr txBox="1"/>
            <p:nvPr/>
          </p:nvSpPr>
          <p:spPr>
            <a:xfrm>
              <a:off x="5035924" y="363795"/>
              <a:ext cx="184785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1800" b="1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特別企画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61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00B3058-5F62-59C8-0FEF-BB37066156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3"/>
          <a:stretch/>
        </p:blipFill>
        <p:spPr>
          <a:xfrm>
            <a:off x="733871" y="829056"/>
            <a:ext cx="3562498" cy="5939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円/楕円 2">
            <a:extLst>
              <a:ext uri="{FF2B5EF4-FFF2-40B4-BE49-F238E27FC236}">
                <a16:creationId xmlns:a16="http://schemas.microsoft.com/office/drawing/2014/main" id="{CCE0981D-B589-3B48-8280-1B481F5EE2E8}"/>
              </a:ext>
            </a:extLst>
          </p:cNvPr>
          <p:cNvSpPr/>
          <p:nvPr/>
        </p:nvSpPr>
        <p:spPr>
          <a:xfrm>
            <a:off x="3843063" y="559414"/>
            <a:ext cx="57660" cy="49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6">
            <a:extLst>
              <a:ext uri="{FF2B5EF4-FFF2-40B4-BE49-F238E27FC236}">
                <a16:creationId xmlns:a16="http://schemas.microsoft.com/office/drawing/2014/main" id="{AF99D067-0747-9E40-BFDB-8817F3F250DC}"/>
              </a:ext>
            </a:extLst>
          </p:cNvPr>
          <p:cNvSpPr txBox="1"/>
          <p:nvPr/>
        </p:nvSpPr>
        <p:spPr>
          <a:xfrm>
            <a:off x="344994" y="20191"/>
            <a:ext cx="3560134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ja-JP" dirty="0">
                <a:latin typeface="+mn-ea"/>
                <a:ea typeface="+mn-ea"/>
              </a:rPr>
              <a:t>2023</a:t>
            </a:r>
            <a:r>
              <a:rPr kumimoji="1" lang="ja-JP" altLang="en-US" dirty="0">
                <a:latin typeface="+mn-ea"/>
                <a:ea typeface="+mn-ea"/>
              </a:rPr>
              <a:t>年</a:t>
            </a:r>
            <a:r>
              <a:rPr kumimoji="1" lang="en-US" altLang="ja-JP" dirty="0">
                <a:latin typeface="+mn-ea"/>
                <a:ea typeface="+mn-ea"/>
              </a:rPr>
              <a:t>9</a:t>
            </a:r>
            <a:r>
              <a:rPr kumimoji="1" lang="ja-JP" altLang="en-US" dirty="0">
                <a:latin typeface="+mn-ea"/>
                <a:ea typeface="+mn-ea"/>
              </a:rPr>
              <a:t>月</a:t>
            </a:r>
            <a:r>
              <a:rPr kumimoji="1" lang="en-US" altLang="ja-JP" dirty="0">
                <a:latin typeface="+mn-ea"/>
                <a:ea typeface="+mn-ea"/>
              </a:rPr>
              <a:t>28</a:t>
            </a:r>
            <a:r>
              <a:rPr kumimoji="1" lang="ja-JP" altLang="en-US" dirty="0">
                <a:latin typeface="+mn-ea"/>
                <a:ea typeface="+mn-ea"/>
              </a:rPr>
              <a:t>日発売予定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fr-FR" altLang="ja-JP" b="1" dirty="0">
                <a:latin typeface="+mn-ea"/>
                <a:ea typeface="+mn-ea"/>
              </a:rPr>
              <a:t>『</a:t>
            </a:r>
            <a:r>
              <a:rPr kumimoji="1" lang="ja-JP" altLang="fr-FR" b="1" dirty="0">
                <a:latin typeface="+mn-ea"/>
                <a:ea typeface="+mn-ea"/>
              </a:rPr>
              <a:t>週刊文春</a:t>
            </a:r>
            <a:r>
              <a:rPr kumimoji="1" lang="fr-FR" altLang="ja-JP" b="1" dirty="0">
                <a:latin typeface="+mn-ea"/>
                <a:ea typeface="+mn-ea"/>
              </a:rPr>
              <a:t>』10</a:t>
            </a:r>
            <a:r>
              <a:rPr kumimoji="1" lang="ja-JP" altLang="fr-FR" b="1" dirty="0">
                <a:latin typeface="+mn-ea"/>
                <a:ea typeface="+mn-ea"/>
              </a:rPr>
              <a:t>月</a:t>
            </a:r>
            <a:r>
              <a:rPr kumimoji="1" lang="fr-FR" altLang="ja-JP" b="1" dirty="0">
                <a:latin typeface="+mn-ea"/>
                <a:ea typeface="+mn-ea"/>
              </a:rPr>
              <a:t>5</a:t>
            </a:r>
            <a:r>
              <a:rPr kumimoji="1" lang="ja-JP" altLang="fr-FR" b="1" dirty="0">
                <a:latin typeface="+mn-ea"/>
                <a:ea typeface="+mn-ea"/>
              </a:rPr>
              <a:t>日号</a:t>
            </a:r>
            <a:endParaRPr kumimoji="1" lang="ja-JP" altLang="en-US" b="1" dirty="0">
              <a:latin typeface="+mn-ea"/>
              <a:ea typeface="+mn-ea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9925BB74-1AEB-D9F7-53A8-066F88A13F1B}"/>
              </a:ext>
            </a:extLst>
          </p:cNvPr>
          <p:cNvCxnSpPr>
            <a:cxnSpLocks/>
          </p:cNvCxnSpPr>
          <p:nvPr/>
        </p:nvCxnSpPr>
        <p:spPr>
          <a:xfrm flipV="1">
            <a:off x="0" y="601062"/>
            <a:ext cx="3900723" cy="1564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8524672-A72E-F850-E524-E1E7558C02A6}"/>
              </a:ext>
            </a:extLst>
          </p:cNvPr>
          <p:cNvCxnSpPr/>
          <p:nvPr/>
        </p:nvCxnSpPr>
        <p:spPr>
          <a:xfrm>
            <a:off x="222422" y="0"/>
            <a:ext cx="0" cy="6858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53CC5D0-B63B-F385-595E-79FDDDCD65CB}"/>
              </a:ext>
            </a:extLst>
          </p:cNvPr>
          <p:cNvCxnSpPr>
            <a:cxnSpLocks/>
          </p:cNvCxnSpPr>
          <p:nvPr/>
        </p:nvCxnSpPr>
        <p:spPr>
          <a:xfrm>
            <a:off x="325395" y="648905"/>
            <a:ext cx="0" cy="623161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AFFFE72-A1DF-1612-957B-BEA62BB5E311}"/>
              </a:ext>
            </a:extLst>
          </p:cNvPr>
          <p:cNvGrpSpPr/>
          <p:nvPr/>
        </p:nvGrpSpPr>
        <p:grpSpPr>
          <a:xfrm>
            <a:off x="4612342" y="155793"/>
            <a:ext cx="4531658" cy="770965"/>
            <a:chOff x="4612342" y="155793"/>
            <a:chExt cx="4531658" cy="770965"/>
          </a:xfrm>
        </p:grpSpPr>
        <p:sp>
          <p:nvSpPr>
            <p:cNvPr id="11" name="山形 13">
              <a:extLst>
                <a:ext uri="{FF2B5EF4-FFF2-40B4-BE49-F238E27FC236}">
                  <a16:creationId xmlns:a16="http://schemas.microsoft.com/office/drawing/2014/main" id="{19876BE2-2B06-A49B-9601-CA2BB2308B4E}"/>
                </a:ext>
              </a:extLst>
            </p:cNvPr>
            <p:cNvSpPr/>
            <p:nvPr/>
          </p:nvSpPr>
          <p:spPr>
            <a:xfrm>
              <a:off x="4612342" y="155793"/>
              <a:ext cx="847164" cy="77096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E4F5E3F9-56AC-0E6D-F59D-E5BBBFF0AA6B}"/>
                </a:ext>
              </a:extLst>
            </p:cNvPr>
            <p:cNvSpPr/>
            <p:nvPr/>
          </p:nvSpPr>
          <p:spPr>
            <a:xfrm>
              <a:off x="5035924" y="155793"/>
              <a:ext cx="4108076" cy="7709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3">
              <a:extLst>
                <a:ext uri="{FF2B5EF4-FFF2-40B4-BE49-F238E27FC236}">
                  <a16:creationId xmlns:a16="http://schemas.microsoft.com/office/drawing/2014/main" id="{2D6CC9D8-1D15-C57A-BB4A-6A6DABD3093E}"/>
                </a:ext>
              </a:extLst>
            </p:cNvPr>
            <p:cNvSpPr txBox="1"/>
            <p:nvPr/>
          </p:nvSpPr>
          <p:spPr>
            <a:xfrm>
              <a:off x="6213867" y="219758"/>
              <a:ext cx="2897376" cy="5847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3200" b="1" dirty="0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私のお気に入り</a:t>
              </a:r>
            </a:p>
          </p:txBody>
        </p:sp>
        <p:sp>
          <p:nvSpPr>
            <p:cNvPr id="15" name="テキスト ボックス 4">
              <a:extLst>
                <a:ext uri="{FF2B5EF4-FFF2-40B4-BE49-F238E27FC236}">
                  <a16:creationId xmlns:a16="http://schemas.microsoft.com/office/drawing/2014/main" id="{FEE3AC4B-439B-E751-D87F-50F0BFDCD6FC}"/>
                </a:ext>
              </a:extLst>
            </p:cNvPr>
            <p:cNvSpPr txBox="1"/>
            <p:nvPr/>
          </p:nvSpPr>
          <p:spPr>
            <a:xfrm>
              <a:off x="5035924" y="363795"/>
              <a:ext cx="184785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1800" b="1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特別企画</a:t>
              </a:r>
            </a:p>
          </p:txBody>
        </p:sp>
      </p:grpSp>
      <p:pic>
        <p:nvPicPr>
          <p:cNvPr id="33" name="図 32" descr="ロゴ&#10;&#10;自動的に生成された説明">
            <a:extLst>
              <a:ext uri="{FF2B5EF4-FFF2-40B4-BE49-F238E27FC236}">
                <a16:creationId xmlns:a16="http://schemas.microsoft.com/office/drawing/2014/main" id="{6AAC0C9A-8318-751B-C557-5896256894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95" y="1230590"/>
            <a:ext cx="595607" cy="595607"/>
          </a:xfrm>
          <a:prstGeom prst="rect">
            <a:avLst/>
          </a:prstGeom>
        </p:spPr>
      </p:pic>
      <p:sp>
        <p:nvSpPr>
          <p:cNvPr id="34" name="Google Shape;357;p24">
            <a:extLst>
              <a:ext uri="{FF2B5EF4-FFF2-40B4-BE49-F238E27FC236}">
                <a16:creationId xmlns:a16="http://schemas.microsoft.com/office/drawing/2014/main" id="{B3A58CCD-9256-D89B-1CAB-E70242729236}"/>
              </a:ext>
            </a:extLst>
          </p:cNvPr>
          <p:cNvSpPr txBox="1"/>
          <p:nvPr/>
        </p:nvSpPr>
        <p:spPr>
          <a:xfrm>
            <a:off x="5167548" y="1343458"/>
            <a:ext cx="420662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altLang="ja-JP" sz="16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@</a:t>
            </a:r>
            <a:r>
              <a:rPr lang="en-US" altLang="ja-JP" sz="16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shukan_bunshun</a:t>
            </a:r>
            <a:r>
              <a:rPr lang="en-US" altLang="ja-JP" sz="1600" b="0" i="0" u="none" strike="noStrike" cap="none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rPr>
              <a:t>  </a:t>
            </a:r>
            <a:r>
              <a:rPr lang="en-US" altLang="ja-JP" sz="2000" b="1" i="0" u="none" strike="noStrike" cap="none" dirty="0">
                <a:solidFill>
                  <a:schemeClr val="accent6"/>
                </a:solidFill>
                <a:latin typeface="Meiryo"/>
                <a:ea typeface="Meiryo"/>
                <a:cs typeface="Meiryo"/>
                <a:sym typeface="Meiryo"/>
              </a:rPr>
              <a:t>32</a:t>
            </a:r>
            <a:r>
              <a:rPr lang="ja-JP" altLang="en-US" sz="2000" b="1" i="0" u="none" strike="noStrike" cap="none" dirty="0">
                <a:solidFill>
                  <a:schemeClr val="accent6"/>
                </a:solidFill>
                <a:latin typeface="Meiryo"/>
                <a:ea typeface="Meiryo"/>
                <a:cs typeface="Meiryo"/>
                <a:sym typeface="Meiryo"/>
              </a:rPr>
              <a:t>万</a:t>
            </a:r>
            <a:r>
              <a:rPr lang="ja-JP" altLang="en-US" sz="1600" b="1" i="0" u="none" strike="noStrike" cap="none" dirty="0">
                <a:solidFill>
                  <a:schemeClr val="accent6"/>
                </a:solidFill>
                <a:latin typeface="Meiryo"/>
                <a:ea typeface="Meiryo"/>
                <a:cs typeface="Meiryo"/>
                <a:sym typeface="Meiryo"/>
              </a:rPr>
              <a:t>フォロワー</a:t>
            </a:r>
            <a:endParaRPr sz="1600" b="1" i="0" u="none" strike="noStrike" cap="none" dirty="0">
              <a:solidFill>
                <a:schemeClr val="accent6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35" name="角丸四角形吹き出し 30">
            <a:extLst>
              <a:ext uri="{FF2B5EF4-FFF2-40B4-BE49-F238E27FC236}">
                <a16:creationId xmlns:a16="http://schemas.microsoft.com/office/drawing/2014/main" id="{1C68037B-3BFC-29B5-5437-B6047B386C02}"/>
              </a:ext>
            </a:extLst>
          </p:cNvPr>
          <p:cNvSpPr/>
          <p:nvPr/>
        </p:nvSpPr>
        <p:spPr>
          <a:xfrm>
            <a:off x="4489106" y="2336540"/>
            <a:ext cx="4473369" cy="3046986"/>
          </a:xfrm>
          <a:custGeom>
            <a:avLst/>
            <a:gdLst>
              <a:gd name="connsiteX0" fmla="*/ 0 w 3944715"/>
              <a:gd name="connsiteY0" fmla="*/ 273223 h 1639307"/>
              <a:gd name="connsiteX1" fmla="*/ 273223 w 3944715"/>
              <a:gd name="connsiteY1" fmla="*/ 0 h 1639307"/>
              <a:gd name="connsiteX2" fmla="*/ 657453 w 3944715"/>
              <a:gd name="connsiteY2" fmla="*/ 0 h 1639307"/>
              <a:gd name="connsiteX3" fmla="*/ 657453 w 3944715"/>
              <a:gd name="connsiteY3" fmla="*/ 0 h 1639307"/>
              <a:gd name="connsiteX4" fmla="*/ 1643631 w 3944715"/>
              <a:gd name="connsiteY4" fmla="*/ 0 h 1639307"/>
              <a:gd name="connsiteX5" fmla="*/ 3671492 w 3944715"/>
              <a:gd name="connsiteY5" fmla="*/ 0 h 1639307"/>
              <a:gd name="connsiteX6" fmla="*/ 3944715 w 3944715"/>
              <a:gd name="connsiteY6" fmla="*/ 273223 h 1639307"/>
              <a:gd name="connsiteX7" fmla="*/ 3944715 w 3944715"/>
              <a:gd name="connsiteY7" fmla="*/ 956262 h 1639307"/>
              <a:gd name="connsiteX8" fmla="*/ 3944715 w 3944715"/>
              <a:gd name="connsiteY8" fmla="*/ 956262 h 1639307"/>
              <a:gd name="connsiteX9" fmla="*/ 3944715 w 3944715"/>
              <a:gd name="connsiteY9" fmla="*/ 1366089 h 1639307"/>
              <a:gd name="connsiteX10" fmla="*/ 3944715 w 3944715"/>
              <a:gd name="connsiteY10" fmla="*/ 1366084 h 1639307"/>
              <a:gd name="connsiteX11" fmla="*/ 3671492 w 3944715"/>
              <a:gd name="connsiteY11" fmla="*/ 1639307 h 1639307"/>
              <a:gd name="connsiteX12" fmla="*/ 1643631 w 3944715"/>
              <a:gd name="connsiteY12" fmla="*/ 1639307 h 1639307"/>
              <a:gd name="connsiteX13" fmla="*/ 657453 w 3944715"/>
              <a:gd name="connsiteY13" fmla="*/ 1639307 h 1639307"/>
              <a:gd name="connsiteX14" fmla="*/ 657453 w 3944715"/>
              <a:gd name="connsiteY14" fmla="*/ 1639307 h 1639307"/>
              <a:gd name="connsiteX15" fmla="*/ 273223 w 3944715"/>
              <a:gd name="connsiteY15" fmla="*/ 1639307 h 1639307"/>
              <a:gd name="connsiteX16" fmla="*/ 0 w 3944715"/>
              <a:gd name="connsiteY16" fmla="*/ 1366084 h 1639307"/>
              <a:gd name="connsiteX17" fmla="*/ 0 w 3944715"/>
              <a:gd name="connsiteY17" fmla="*/ 1366089 h 1639307"/>
              <a:gd name="connsiteX18" fmla="*/ -404964 w 3944715"/>
              <a:gd name="connsiteY18" fmla="*/ 835227 h 1639307"/>
              <a:gd name="connsiteX19" fmla="*/ 0 w 3944715"/>
              <a:gd name="connsiteY19" fmla="*/ 956262 h 1639307"/>
              <a:gd name="connsiteX20" fmla="*/ 0 w 3944715"/>
              <a:gd name="connsiteY20" fmla="*/ 273223 h 1639307"/>
              <a:gd name="connsiteX0" fmla="*/ 404964 w 4349679"/>
              <a:gd name="connsiteY0" fmla="*/ 273223 h 1639307"/>
              <a:gd name="connsiteX1" fmla="*/ 678187 w 4349679"/>
              <a:gd name="connsiteY1" fmla="*/ 0 h 1639307"/>
              <a:gd name="connsiteX2" fmla="*/ 1062417 w 4349679"/>
              <a:gd name="connsiteY2" fmla="*/ 0 h 1639307"/>
              <a:gd name="connsiteX3" fmla="*/ 1062417 w 4349679"/>
              <a:gd name="connsiteY3" fmla="*/ 0 h 1639307"/>
              <a:gd name="connsiteX4" fmla="*/ 2048595 w 4349679"/>
              <a:gd name="connsiteY4" fmla="*/ 0 h 1639307"/>
              <a:gd name="connsiteX5" fmla="*/ 4076456 w 4349679"/>
              <a:gd name="connsiteY5" fmla="*/ 0 h 1639307"/>
              <a:gd name="connsiteX6" fmla="*/ 4349679 w 4349679"/>
              <a:gd name="connsiteY6" fmla="*/ 273223 h 1639307"/>
              <a:gd name="connsiteX7" fmla="*/ 4349679 w 4349679"/>
              <a:gd name="connsiteY7" fmla="*/ 956262 h 1639307"/>
              <a:gd name="connsiteX8" fmla="*/ 4349679 w 4349679"/>
              <a:gd name="connsiteY8" fmla="*/ 956262 h 1639307"/>
              <a:gd name="connsiteX9" fmla="*/ 4349679 w 4349679"/>
              <a:gd name="connsiteY9" fmla="*/ 1366089 h 1639307"/>
              <a:gd name="connsiteX10" fmla="*/ 4349679 w 4349679"/>
              <a:gd name="connsiteY10" fmla="*/ 1366084 h 1639307"/>
              <a:gd name="connsiteX11" fmla="*/ 4076456 w 4349679"/>
              <a:gd name="connsiteY11" fmla="*/ 1639307 h 1639307"/>
              <a:gd name="connsiteX12" fmla="*/ 2048595 w 4349679"/>
              <a:gd name="connsiteY12" fmla="*/ 1639307 h 1639307"/>
              <a:gd name="connsiteX13" fmla="*/ 1062417 w 4349679"/>
              <a:gd name="connsiteY13" fmla="*/ 1639307 h 1639307"/>
              <a:gd name="connsiteX14" fmla="*/ 1062417 w 4349679"/>
              <a:gd name="connsiteY14" fmla="*/ 1639307 h 1639307"/>
              <a:gd name="connsiteX15" fmla="*/ 678187 w 4349679"/>
              <a:gd name="connsiteY15" fmla="*/ 1639307 h 1639307"/>
              <a:gd name="connsiteX16" fmla="*/ 404964 w 4349679"/>
              <a:gd name="connsiteY16" fmla="*/ 1366084 h 1639307"/>
              <a:gd name="connsiteX17" fmla="*/ 404964 w 4349679"/>
              <a:gd name="connsiteY17" fmla="*/ 1366089 h 1639307"/>
              <a:gd name="connsiteX18" fmla="*/ 0 w 4349679"/>
              <a:gd name="connsiteY18" fmla="*/ 835227 h 1639307"/>
              <a:gd name="connsiteX19" fmla="*/ 404964 w 4349679"/>
              <a:gd name="connsiteY19" fmla="*/ 682993 h 1639307"/>
              <a:gd name="connsiteX20" fmla="*/ 404964 w 4349679"/>
              <a:gd name="connsiteY20" fmla="*/ 273223 h 1639307"/>
              <a:gd name="connsiteX0" fmla="*/ 404964 w 4349679"/>
              <a:gd name="connsiteY0" fmla="*/ 273223 h 1639307"/>
              <a:gd name="connsiteX1" fmla="*/ 678187 w 4349679"/>
              <a:gd name="connsiteY1" fmla="*/ 0 h 1639307"/>
              <a:gd name="connsiteX2" fmla="*/ 1062417 w 4349679"/>
              <a:gd name="connsiteY2" fmla="*/ 0 h 1639307"/>
              <a:gd name="connsiteX3" fmla="*/ 1062417 w 4349679"/>
              <a:gd name="connsiteY3" fmla="*/ 0 h 1639307"/>
              <a:gd name="connsiteX4" fmla="*/ 2048595 w 4349679"/>
              <a:gd name="connsiteY4" fmla="*/ 0 h 1639307"/>
              <a:gd name="connsiteX5" fmla="*/ 4076456 w 4349679"/>
              <a:gd name="connsiteY5" fmla="*/ 0 h 1639307"/>
              <a:gd name="connsiteX6" fmla="*/ 4349679 w 4349679"/>
              <a:gd name="connsiteY6" fmla="*/ 273223 h 1639307"/>
              <a:gd name="connsiteX7" fmla="*/ 4349679 w 4349679"/>
              <a:gd name="connsiteY7" fmla="*/ 956262 h 1639307"/>
              <a:gd name="connsiteX8" fmla="*/ 4349679 w 4349679"/>
              <a:gd name="connsiteY8" fmla="*/ 956262 h 1639307"/>
              <a:gd name="connsiteX9" fmla="*/ 4349679 w 4349679"/>
              <a:gd name="connsiteY9" fmla="*/ 1366089 h 1639307"/>
              <a:gd name="connsiteX10" fmla="*/ 4349679 w 4349679"/>
              <a:gd name="connsiteY10" fmla="*/ 1366084 h 1639307"/>
              <a:gd name="connsiteX11" fmla="*/ 4076456 w 4349679"/>
              <a:gd name="connsiteY11" fmla="*/ 1639307 h 1639307"/>
              <a:gd name="connsiteX12" fmla="*/ 2048595 w 4349679"/>
              <a:gd name="connsiteY12" fmla="*/ 1639307 h 1639307"/>
              <a:gd name="connsiteX13" fmla="*/ 1062417 w 4349679"/>
              <a:gd name="connsiteY13" fmla="*/ 1639307 h 1639307"/>
              <a:gd name="connsiteX14" fmla="*/ 1062417 w 4349679"/>
              <a:gd name="connsiteY14" fmla="*/ 1639307 h 1639307"/>
              <a:gd name="connsiteX15" fmla="*/ 678187 w 4349679"/>
              <a:gd name="connsiteY15" fmla="*/ 1639307 h 1639307"/>
              <a:gd name="connsiteX16" fmla="*/ 404964 w 4349679"/>
              <a:gd name="connsiteY16" fmla="*/ 1366084 h 1639307"/>
              <a:gd name="connsiteX17" fmla="*/ 383944 w 4349679"/>
              <a:gd name="connsiteY17" fmla="*/ 945676 h 1639307"/>
              <a:gd name="connsiteX18" fmla="*/ 0 w 4349679"/>
              <a:gd name="connsiteY18" fmla="*/ 835227 h 1639307"/>
              <a:gd name="connsiteX19" fmla="*/ 404964 w 4349679"/>
              <a:gd name="connsiteY19" fmla="*/ 682993 h 1639307"/>
              <a:gd name="connsiteX20" fmla="*/ 404964 w 4349679"/>
              <a:gd name="connsiteY20" fmla="*/ 273223 h 1639307"/>
              <a:gd name="connsiteX0" fmla="*/ 274570 w 4219285"/>
              <a:gd name="connsiteY0" fmla="*/ 273223 h 1639307"/>
              <a:gd name="connsiteX1" fmla="*/ 547793 w 4219285"/>
              <a:gd name="connsiteY1" fmla="*/ 0 h 1639307"/>
              <a:gd name="connsiteX2" fmla="*/ 932023 w 4219285"/>
              <a:gd name="connsiteY2" fmla="*/ 0 h 1639307"/>
              <a:gd name="connsiteX3" fmla="*/ 932023 w 4219285"/>
              <a:gd name="connsiteY3" fmla="*/ 0 h 1639307"/>
              <a:gd name="connsiteX4" fmla="*/ 1918201 w 4219285"/>
              <a:gd name="connsiteY4" fmla="*/ 0 h 1639307"/>
              <a:gd name="connsiteX5" fmla="*/ 3946062 w 4219285"/>
              <a:gd name="connsiteY5" fmla="*/ 0 h 1639307"/>
              <a:gd name="connsiteX6" fmla="*/ 4219285 w 4219285"/>
              <a:gd name="connsiteY6" fmla="*/ 273223 h 1639307"/>
              <a:gd name="connsiteX7" fmla="*/ 4219285 w 4219285"/>
              <a:gd name="connsiteY7" fmla="*/ 956262 h 1639307"/>
              <a:gd name="connsiteX8" fmla="*/ 4219285 w 4219285"/>
              <a:gd name="connsiteY8" fmla="*/ 956262 h 1639307"/>
              <a:gd name="connsiteX9" fmla="*/ 4219285 w 4219285"/>
              <a:gd name="connsiteY9" fmla="*/ 1366089 h 1639307"/>
              <a:gd name="connsiteX10" fmla="*/ 4219285 w 4219285"/>
              <a:gd name="connsiteY10" fmla="*/ 1366084 h 1639307"/>
              <a:gd name="connsiteX11" fmla="*/ 3946062 w 4219285"/>
              <a:gd name="connsiteY11" fmla="*/ 1639307 h 1639307"/>
              <a:gd name="connsiteX12" fmla="*/ 1918201 w 4219285"/>
              <a:gd name="connsiteY12" fmla="*/ 1639307 h 1639307"/>
              <a:gd name="connsiteX13" fmla="*/ 932023 w 4219285"/>
              <a:gd name="connsiteY13" fmla="*/ 1639307 h 1639307"/>
              <a:gd name="connsiteX14" fmla="*/ 932023 w 4219285"/>
              <a:gd name="connsiteY14" fmla="*/ 1639307 h 1639307"/>
              <a:gd name="connsiteX15" fmla="*/ 547793 w 4219285"/>
              <a:gd name="connsiteY15" fmla="*/ 1639307 h 1639307"/>
              <a:gd name="connsiteX16" fmla="*/ 274570 w 4219285"/>
              <a:gd name="connsiteY16" fmla="*/ 1366084 h 1639307"/>
              <a:gd name="connsiteX17" fmla="*/ 253550 w 4219285"/>
              <a:gd name="connsiteY17" fmla="*/ 945676 h 1639307"/>
              <a:gd name="connsiteX18" fmla="*/ 0 w 4219285"/>
              <a:gd name="connsiteY18" fmla="*/ 813418 h 1639307"/>
              <a:gd name="connsiteX19" fmla="*/ 274570 w 4219285"/>
              <a:gd name="connsiteY19" fmla="*/ 682993 h 1639307"/>
              <a:gd name="connsiteX20" fmla="*/ 274570 w 4219285"/>
              <a:gd name="connsiteY20" fmla="*/ 273223 h 16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19285" h="1639307">
                <a:moveTo>
                  <a:pt x="274570" y="273223"/>
                </a:moveTo>
                <a:cubicBezTo>
                  <a:pt x="274570" y="122326"/>
                  <a:pt x="396896" y="0"/>
                  <a:pt x="547793" y="0"/>
                </a:cubicBezTo>
                <a:lnTo>
                  <a:pt x="932023" y="0"/>
                </a:lnTo>
                <a:lnTo>
                  <a:pt x="932023" y="0"/>
                </a:lnTo>
                <a:lnTo>
                  <a:pt x="1918201" y="0"/>
                </a:lnTo>
                <a:lnTo>
                  <a:pt x="3946062" y="0"/>
                </a:lnTo>
                <a:cubicBezTo>
                  <a:pt x="4096959" y="0"/>
                  <a:pt x="4219285" y="122326"/>
                  <a:pt x="4219285" y="273223"/>
                </a:cubicBezTo>
                <a:lnTo>
                  <a:pt x="4219285" y="956262"/>
                </a:lnTo>
                <a:lnTo>
                  <a:pt x="4219285" y="956262"/>
                </a:lnTo>
                <a:lnTo>
                  <a:pt x="4219285" y="1366089"/>
                </a:lnTo>
                <a:lnTo>
                  <a:pt x="4219285" y="1366084"/>
                </a:lnTo>
                <a:cubicBezTo>
                  <a:pt x="4219285" y="1516981"/>
                  <a:pt x="4096959" y="1639307"/>
                  <a:pt x="3946062" y="1639307"/>
                </a:cubicBezTo>
                <a:lnTo>
                  <a:pt x="1918201" y="1639307"/>
                </a:lnTo>
                <a:lnTo>
                  <a:pt x="932023" y="1639307"/>
                </a:lnTo>
                <a:lnTo>
                  <a:pt x="932023" y="1639307"/>
                </a:lnTo>
                <a:lnTo>
                  <a:pt x="547793" y="1639307"/>
                </a:lnTo>
                <a:cubicBezTo>
                  <a:pt x="396896" y="1639307"/>
                  <a:pt x="274570" y="1516981"/>
                  <a:pt x="274570" y="1366084"/>
                </a:cubicBezTo>
                <a:lnTo>
                  <a:pt x="253550" y="945676"/>
                </a:lnTo>
                <a:lnTo>
                  <a:pt x="0" y="813418"/>
                </a:lnTo>
                <a:lnTo>
                  <a:pt x="274570" y="682993"/>
                </a:lnTo>
                <a:lnTo>
                  <a:pt x="274570" y="273223"/>
                </a:lnTo>
                <a:close/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F3239F5-9043-2F03-1AE4-8DF4E67CA3CB}"/>
              </a:ext>
            </a:extLst>
          </p:cNvPr>
          <p:cNvSpPr txBox="1"/>
          <p:nvPr/>
        </p:nvSpPr>
        <p:spPr>
          <a:xfrm>
            <a:off x="4854399" y="2496598"/>
            <a:ext cx="4108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Twitter</a:t>
            </a:r>
            <a:r>
              <a:rPr kumimoji="1" lang="ja-JP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 フォロー</a:t>
            </a:r>
            <a:r>
              <a:rPr kumimoji="1" lang="en-US" altLang="ja-JP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&amp;RT</a:t>
            </a:r>
          </a:p>
          <a:p>
            <a:pPr algn="ctr"/>
            <a:r>
              <a:rPr kumimoji="1" lang="ja-JP" alt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ea"/>
              </a:rPr>
              <a:t>プレゼントキャンペーン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B5A4C2-2A4A-381F-4DF5-32812F2F10B4}"/>
              </a:ext>
            </a:extLst>
          </p:cNvPr>
          <p:cNvSpPr txBox="1"/>
          <p:nvPr/>
        </p:nvSpPr>
        <p:spPr>
          <a:xfrm>
            <a:off x="7139121" y="1641531"/>
            <a:ext cx="190660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/>
              <a:t>（</a:t>
            </a:r>
            <a:r>
              <a:rPr kumimoji="1" lang="en-US" altLang="ja-JP" sz="600" dirty="0"/>
              <a:t>2023</a:t>
            </a:r>
            <a:r>
              <a:rPr kumimoji="1" lang="ja-JP" altLang="en-US" sz="600" dirty="0"/>
              <a:t>年</a:t>
            </a:r>
            <a:r>
              <a:rPr kumimoji="1" lang="en-US" altLang="ja-JP" sz="600" dirty="0"/>
              <a:t>4</a:t>
            </a:r>
            <a:r>
              <a:rPr kumimoji="1" lang="ja-JP" altLang="en-US" sz="600" dirty="0"/>
              <a:t>月時点）</a:t>
            </a:r>
            <a:endParaRPr kumimoji="1" lang="en-US" altLang="ja-JP" sz="600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44C9644-F021-D622-3E8C-0A55D0CB4F8C}"/>
              </a:ext>
            </a:extLst>
          </p:cNvPr>
          <p:cNvSpPr txBox="1"/>
          <p:nvPr/>
        </p:nvSpPr>
        <p:spPr>
          <a:xfrm>
            <a:off x="4946617" y="3694869"/>
            <a:ext cx="685294" cy="646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63A6530-9BDC-1D15-8D35-05DB6B765934}"/>
              </a:ext>
            </a:extLst>
          </p:cNvPr>
          <p:cNvSpPr txBox="1"/>
          <p:nvPr/>
        </p:nvSpPr>
        <p:spPr>
          <a:xfrm>
            <a:off x="4946617" y="3782148"/>
            <a:ext cx="66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想定</a:t>
            </a:r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RT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数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kumimoji="1" lang="ja-JP" altLang="en-US" sz="1200" dirty="0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1BE8ECE5-BC09-C12A-E8BE-1345E20E5F3B}"/>
              </a:ext>
            </a:extLst>
          </p:cNvPr>
          <p:cNvSpPr txBox="1"/>
          <p:nvPr/>
        </p:nvSpPr>
        <p:spPr>
          <a:xfrm>
            <a:off x="5681260" y="3870086"/>
            <a:ext cx="346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D929B"/>
                </a:solidFill>
                <a:latin typeface="+mn-ea"/>
              </a:rPr>
              <a:t>5,000~15,000RT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4178052-3160-0CE4-4C8A-6059EC395C04}"/>
              </a:ext>
            </a:extLst>
          </p:cNvPr>
          <p:cNvSpPr txBox="1"/>
          <p:nvPr/>
        </p:nvSpPr>
        <p:spPr>
          <a:xfrm>
            <a:off x="4948461" y="4510745"/>
            <a:ext cx="685294" cy="646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8D9D177-4F86-A87C-F0BB-2880652DA839}"/>
              </a:ext>
            </a:extLst>
          </p:cNvPr>
          <p:cNvSpPr txBox="1"/>
          <p:nvPr/>
        </p:nvSpPr>
        <p:spPr>
          <a:xfrm>
            <a:off x="4946617" y="4593012"/>
            <a:ext cx="66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想定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+mn-ea"/>
              </a:rPr>
              <a:t>imp</a:t>
            </a:r>
            <a:r>
              <a:rPr kumimoji="1" lang="ja-JP" altLang="en-US" sz="1200" dirty="0">
                <a:solidFill>
                  <a:schemeClr val="bg1"/>
                </a:solidFill>
                <a:latin typeface="+mn-ea"/>
              </a:rPr>
              <a:t>数</a:t>
            </a:r>
            <a:endParaRPr kumimoji="1" lang="en-US" altLang="ja-JP" sz="1200" dirty="0">
              <a:solidFill>
                <a:schemeClr val="bg1"/>
              </a:solidFill>
              <a:latin typeface="+mn-ea"/>
            </a:endParaRPr>
          </a:p>
          <a:p>
            <a:pPr algn="ctr"/>
            <a:endParaRPr kumimoji="1" lang="ja-JP" altLang="en-US" sz="1200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52C0BB9-621A-F7DC-F5F1-10CE358E90AE}"/>
              </a:ext>
            </a:extLst>
          </p:cNvPr>
          <p:cNvSpPr txBox="1"/>
          <p:nvPr/>
        </p:nvSpPr>
        <p:spPr>
          <a:xfrm>
            <a:off x="5681261" y="4671559"/>
            <a:ext cx="346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0D929B"/>
                </a:solidFill>
                <a:latin typeface="+mn-ea"/>
              </a:rPr>
              <a:t>80,000~320,000imp</a:t>
            </a:r>
            <a:endParaRPr kumimoji="1" lang="en-US" altLang="ja-JP" sz="2000" b="1" dirty="0">
              <a:solidFill>
                <a:srgbClr val="0D929B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D5F70D2A-FE37-F626-9A05-25CF88CBF707}"/>
              </a:ext>
            </a:extLst>
          </p:cNvPr>
          <p:cNvSpPr txBox="1"/>
          <p:nvPr/>
        </p:nvSpPr>
        <p:spPr>
          <a:xfrm>
            <a:off x="5380056" y="3407133"/>
            <a:ext cx="34537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+mn-ea"/>
              </a:rPr>
              <a:t>SNS</a:t>
            </a:r>
            <a:r>
              <a:rPr kumimoji="1" lang="ja-JP" altLang="en-US" sz="900" dirty="0">
                <a:latin typeface="+mn-ea"/>
              </a:rPr>
              <a:t>の拡散力を使い、多くのユーザーにリーチできます。</a:t>
            </a:r>
          </a:p>
        </p:txBody>
      </p:sp>
      <p:sp>
        <p:nvSpPr>
          <p:cNvPr id="70" name="爆発: 8 pt 69">
            <a:extLst>
              <a:ext uri="{FF2B5EF4-FFF2-40B4-BE49-F238E27FC236}">
                <a16:creationId xmlns:a16="http://schemas.microsoft.com/office/drawing/2014/main" id="{EF7C8EFD-6594-03F6-FF28-EAA3B2570348}"/>
              </a:ext>
            </a:extLst>
          </p:cNvPr>
          <p:cNvSpPr/>
          <p:nvPr/>
        </p:nvSpPr>
        <p:spPr>
          <a:xfrm>
            <a:off x="7416289" y="1676430"/>
            <a:ext cx="1839883" cy="1020820"/>
          </a:xfrm>
          <a:prstGeom prst="irregularSeal1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/>
              <a:t>今回から</a:t>
            </a:r>
            <a:endParaRPr kumimoji="1" lang="en-US" altLang="ja-JP" sz="900" dirty="0"/>
          </a:p>
          <a:p>
            <a:pPr algn="ctr"/>
            <a:r>
              <a:rPr kumimoji="1" lang="ja-JP" altLang="en-US" sz="900" dirty="0"/>
              <a:t>プランに追加！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EFD113E-16D2-E5C3-ECC0-379A07343B33}"/>
              </a:ext>
            </a:extLst>
          </p:cNvPr>
          <p:cNvSpPr txBox="1"/>
          <p:nvPr/>
        </p:nvSpPr>
        <p:spPr>
          <a:xfrm>
            <a:off x="4854399" y="5444801"/>
            <a:ext cx="38566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n-ea"/>
              </a:rPr>
              <a:t>※</a:t>
            </a:r>
            <a:r>
              <a:rPr kumimoji="1" lang="ja-JP" altLang="en-US" sz="800" dirty="0">
                <a:latin typeface="+mn-ea"/>
              </a:rPr>
              <a:t>プレゼントキャンペーンの実施方法として、</a:t>
            </a:r>
            <a:endParaRPr kumimoji="1" lang="en-US" altLang="ja-JP" sz="800" dirty="0">
              <a:latin typeface="+mn-ea"/>
            </a:endParaRPr>
          </a:p>
          <a:p>
            <a:r>
              <a:rPr kumimoji="1" lang="ja-JP" altLang="en-US" sz="800" dirty="0">
                <a:latin typeface="+mn-ea"/>
              </a:rPr>
              <a:t>①週刊文春のツイッターアカウントでプレゼントキャンペーンを実施</a:t>
            </a:r>
            <a:endParaRPr kumimoji="1" lang="en-US" altLang="ja-JP" sz="800" dirty="0">
              <a:latin typeface="+mn-ea"/>
            </a:endParaRPr>
          </a:p>
          <a:p>
            <a:r>
              <a:rPr kumimoji="1" lang="ja-JP" altLang="en-US" sz="800" dirty="0">
                <a:latin typeface="+mn-ea"/>
              </a:rPr>
              <a:t>という形式を想定しておりますが、</a:t>
            </a:r>
            <a:endParaRPr kumimoji="1" lang="en-US" altLang="ja-JP" sz="800" dirty="0">
              <a:latin typeface="+mn-ea"/>
            </a:endParaRPr>
          </a:p>
          <a:p>
            <a:r>
              <a:rPr kumimoji="1" lang="ja-JP" altLang="en-US" sz="800" dirty="0">
                <a:latin typeface="+mn-ea"/>
              </a:rPr>
              <a:t>②貴社のツイッターアカウントでプレゼントキャンペーンを実施後、当該のツイートを週刊文春ツイッターアカウントで</a:t>
            </a:r>
            <a:r>
              <a:rPr kumimoji="1" lang="en-US" altLang="ja-JP" sz="800" dirty="0">
                <a:latin typeface="+mn-ea"/>
              </a:rPr>
              <a:t>RT</a:t>
            </a:r>
          </a:p>
          <a:p>
            <a:r>
              <a:rPr kumimoji="1" lang="ja-JP" altLang="en-US" sz="800" dirty="0">
                <a:latin typeface="+mn-ea"/>
              </a:rPr>
              <a:t>とすることも可能です。</a:t>
            </a:r>
            <a:endParaRPr kumimoji="1" lang="en-US" altLang="ja-JP" sz="800" dirty="0">
              <a:latin typeface="+mn-ea"/>
            </a:endParaRPr>
          </a:p>
          <a:p>
            <a:r>
              <a:rPr kumimoji="1" lang="en-US" altLang="ja-JP" sz="800" dirty="0">
                <a:latin typeface="+mn-ea"/>
              </a:rPr>
              <a:t>※</a:t>
            </a:r>
            <a:r>
              <a:rPr kumimoji="1" lang="ja-JP" altLang="en-US" sz="800" dirty="0">
                <a:latin typeface="+mn-ea"/>
              </a:rPr>
              <a:t>プレゼントは原則貴社からのご提供・発送となります。弊社から発送をご希望の場合は、</a:t>
            </a:r>
            <a:r>
              <a:rPr kumimoji="1" lang="en-US" altLang="ja-JP" sz="800" dirty="0">
                <a:latin typeface="+mn-ea"/>
              </a:rPr>
              <a:t>Twitter</a:t>
            </a:r>
            <a:r>
              <a:rPr kumimoji="1" lang="ja-JP" altLang="en-US" sz="800" dirty="0">
                <a:latin typeface="+mn-ea"/>
              </a:rPr>
              <a:t>アカウントの</a:t>
            </a:r>
            <a:r>
              <a:rPr kumimoji="1" lang="en-US" altLang="ja-JP" sz="800" dirty="0">
                <a:latin typeface="+mn-ea"/>
              </a:rPr>
              <a:t>ID</a:t>
            </a:r>
            <a:r>
              <a:rPr kumimoji="1" lang="ja-JP" altLang="en-US" sz="800" dirty="0">
                <a:latin typeface="+mn-ea"/>
              </a:rPr>
              <a:t>・パスワードをご教示いただく可能性がございます。</a:t>
            </a:r>
            <a:endParaRPr kumimoji="1" lang="en-US" altLang="ja-JP" sz="800" dirty="0">
              <a:latin typeface="+mn-ea"/>
            </a:endParaRPr>
          </a:p>
          <a:p>
            <a:endParaRPr kumimoji="1" lang="ja-JP" altLang="en-US" sz="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16356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5C9E983-1D98-F142-ACA2-6C5AED067A1C}"/>
              </a:ext>
            </a:extLst>
          </p:cNvPr>
          <p:cNvCxnSpPr/>
          <p:nvPr/>
        </p:nvCxnSpPr>
        <p:spPr>
          <a:xfrm>
            <a:off x="222422" y="0"/>
            <a:ext cx="0" cy="6858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8B7418D-566E-2D46-A743-2A333E57188A}"/>
              </a:ext>
            </a:extLst>
          </p:cNvPr>
          <p:cNvCxnSpPr>
            <a:cxnSpLocks/>
          </p:cNvCxnSpPr>
          <p:nvPr/>
        </p:nvCxnSpPr>
        <p:spPr>
          <a:xfrm>
            <a:off x="325395" y="648905"/>
            <a:ext cx="0" cy="623161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3D8083F6-766E-785F-C5D6-D811D7713ED3}"/>
              </a:ext>
            </a:extLst>
          </p:cNvPr>
          <p:cNvGrpSpPr/>
          <p:nvPr/>
        </p:nvGrpSpPr>
        <p:grpSpPr>
          <a:xfrm>
            <a:off x="4612342" y="155793"/>
            <a:ext cx="4531658" cy="770965"/>
            <a:chOff x="4612342" y="155793"/>
            <a:chExt cx="4531658" cy="770965"/>
          </a:xfrm>
        </p:grpSpPr>
        <p:sp>
          <p:nvSpPr>
            <p:cNvPr id="14" name="山形 13">
              <a:extLst>
                <a:ext uri="{FF2B5EF4-FFF2-40B4-BE49-F238E27FC236}">
                  <a16:creationId xmlns:a16="http://schemas.microsoft.com/office/drawing/2014/main" id="{FD25DDF9-9E54-F94E-850B-0052A2AB1F76}"/>
                </a:ext>
              </a:extLst>
            </p:cNvPr>
            <p:cNvSpPr/>
            <p:nvPr/>
          </p:nvSpPr>
          <p:spPr>
            <a:xfrm>
              <a:off x="4612342" y="155793"/>
              <a:ext cx="847164" cy="77096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E9D7DF02-D3C3-0C46-9AC3-12F6A6BF2969}"/>
                </a:ext>
              </a:extLst>
            </p:cNvPr>
            <p:cNvSpPr/>
            <p:nvPr/>
          </p:nvSpPr>
          <p:spPr>
            <a:xfrm>
              <a:off x="5035924" y="155793"/>
              <a:ext cx="4108076" cy="7709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3">
              <a:extLst>
                <a:ext uri="{FF2B5EF4-FFF2-40B4-BE49-F238E27FC236}">
                  <a16:creationId xmlns:a16="http://schemas.microsoft.com/office/drawing/2014/main" id="{A25A3600-9EC5-3F41-BE62-179AE9A4F952}"/>
                </a:ext>
              </a:extLst>
            </p:cNvPr>
            <p:cNvSpPr txBox="1"/>
            <p:nvPr/>
          </p:nvSpPr>
          <p:spPr>
            <a:xfrm>
              <a:off x="6213867" y="219758"/>
              <a:ext cx="2897376" cy="5847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3200" b="1" dirty="0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私のお気に入り</a:t>
              </a:r>
            </a:p>
          </p:txBody>
        </p:sp>
        <p:sp>
          <p:nvSpPr>
            <p:cNvPr id="19" name="テキスト ボックス 4">
              <a:extLst>
                <a:ext uri="{FF2B5EF4-FFF2-40B4-BE49-F238E27FC236}">
                  <a16:creationId xmlns:a16="http://schemas.microsoft.com/office/drawing/2014/main" id="{B3F2E39E-AF67-1746-9C12-A6EE4E5C409E}"/>
                </a:ext>
              </a:extLst>
            </p:cNvPr>
            <p:cNvSpPr txBox="1"/>
            <p:nvPr/>
          </p:nvSpPr>
          <p:spPr>
            <a:xfrm>
              <a:off x="5035924" y="363795"/>
              <a:ext cx="184785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1800" b="1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特別企画</a:t>
              </a: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C8013B6-A776-7C4F-A4F2-1675F7751AB2}"/>
              </a:ext>
            </a:extLst>
          </p:cNvPr>
          <p:cNvSpPr txBox="1"/>
          <p:nvPr/>
        </p:nvSpPr>
        <p:spPr>
          <a:xfrm>
            <a:off x="6236842" y="4766491"/>
            <a:ext cx="2384745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sz="800" dirty="0">
              <a:latin typeface="+mn-ea"/>
            </a:endParaRPr>
          </a:p>
          <a:p>
            <a:pPr algn="ctr"/>
            <a:r>
              <a:rPr kumimoji="1" lang="ja-JP" altLang="en-US" sz="1600" b="1" dirty="0">
                <a:latin typeface="+mn-ea"/>
              </a:rPr>
              <a:t>申込み締切：</a:t>
            </a:r>
            <a:r>
              <a:rPr kumimoji="1" lang="en-US" altLang="ja-JP" sz="1600" b="1" dirty="0">
                <a:latin typeface="+mn-ea"/>
              </a:rPr>
              <a:t>7/28(</a:t>
            </a:r>
            <a:r>
              <a:rPr kumimoji="1" lang="ja-JP" altLang="fr-FR" sz="1600" b="1" dirty="0">
                <a:latin typeface="+mn-ea"/>
              </a:rPr>
              <a:t>金</a:t>
            </a:r>
            <a:r>
              <a:rPr kumimoji="1" lang="en-US" altLang="ja-JP" sz="1600" b="1" dirty="0">
                <a:latin typeface="+mn-ea"/>
              </a:rPr>
              <a:t>)</a:t>
            </a:r>
          </a:p>
          <a:p>
            <a:pPr algn="ctr"/>
            <a:r>
              <a:rPr kumimoji="1" lang="ja-JP" altLang="en-US" sz="1600" b="1" dirty="0">
                <a:latin typeface="+mn-ea"/>
              </a:rPr>
              <a:t>　　校了　：</a:t>
            </a:r>
            <a:r>
              <a:rPr kumimoji="1" lang="en-US" altLang="ja-JP" sz="1600" b="1" dirty="0">
                <a:latin typeface="+mn-ea"/>
              </a:rPr>
              <a:t>9/15(</a:t>
            </a:r>
            <a:r>
              <a:rPr kumimoji="1" lang="ja-JP" altLang="en-US" sz="1600" b="1" dirty="0">
                <a:latin typeface="+mn-ea"/>
              </a:rPr>
              <a:t>金</a:t>
            </a:r>
            <a:r>
              <a:rPr kumimoji="1" lang="en-US" altLang="ja-JP" sz="1600" b="1" dirty="0">
                <a:latin typeface="+mn-ea"/>
              </a:rPr>
              <a:t>)</a:t>
            </a:r>
          </a:p>
          <a:p>
            <a:pPr algn="ctr"/>
            <a:endParaRPr kumimoji="1" lang="en-US" altLang="ja-JP" sz="800" dirty="0">
              <a:latin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759D7AE-0B4B-9897-51C6-39A4CED3E862}"/>
              </a:ext>
            </a:extLst>
          </p:cNvPr>
          <p:cNvGrpSpPr/>
          <p:nvPr/>
        </p:nvGrpSpPr>
        <p:grpSpPr>
          <a:xfrm>
            <a:off x="2326285" y="4613617"/>
            <a:ext cx="3864932" cy="1086455"/>
            <a:chOff x="856910" y="5591699"/>
            <a:chExt cx="3672153" cy="1086455"/>
          </a:xfrm>
        </p:grpSpPr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914172C0-89E9-FE49-9B10-795B1CA63CC4}"/>
                </a:ext>
              </a:extLst>
            </p:cNvPr>
            <p:cNvSpPr txBox="1"/>
            <p:nvPr/>
          </p:nvSpPr>
          <p:spPr>
            <a:xfrm>
              <a:off x="856910" y="5591699"/>
              <a:ext cx="14977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latin typeface="+mn-ea"/>
                </a:rPr>
                <a:t>【</a:t>
              </a:r>
              <a:r>
                <a:rPr kumimoji="1" lang="ja-JP" altLang="en-US" sz="1000" dirty="0">
                  <a:latin typeface="+mn-ea"/>
                </a:rPr>
                <a:t>実施</a:t>
              </a:r>
              <a:r>
                <a:rPr kumimoji="1" lang="ja-JP" altLang="en-US" sz="1000">
                  <a:latin typeface="+mn-ea"/>
                </a:rPr>
                <a:t>料金</a:t>
              </a:r>
              <a:r>
                <a:rPr kumimoji="1" lang="en-US" altLang="ja-JP" sz="1000" dirty="0">
                  <a:latin typeface="+mn-ea"/>
                </a:rPr>
                <a:t>】</a:t>
              </a:r>
              <a:r>
                <a:rPr kumimoji="1" lang="en-US" altLang="ja-JP" sz="1100" dirty="0">
                  <a:latin typeface="+mn-ea"/>
                </a:rPr>
                <a:t>4C1PTU</a:t>
              </a:r>
            </a:p>
          </p:txBody>
        </p:sp>
        <p:sp>
          <p:nvSpPr>
            <p:cNvPr id="117" name="テキスト ボックス 116">
              <a:extLst>
                <a:ext uri="{FF2B5EF4-FFF2-40B4-BE49-F238E27FC236}">
                  <a16:creationId xmlns:a16="http://schemas.microsoft.com/office/drawing/2014/main" id="{74641F89-5805-4F4F-A59A-162B0A5F9786}"/>
                </a:ext>
              </a:extLst>
            </p:cNvPr>
            <p:cNvSpPr txBox="1"/>
            <p:nvPr/>
          </p:nvSpPr>
          <p:spPr>
            <a:xfrm>
              <a:off x="863779" y="5843085"/>
              <a:ext cx="18543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ea"/>
                </a:rPr>
                <a:t>250</a:t>
              </a:r>
              <a:r>
                <a:rPr kumimoji="1" lang="ja-JP" altLang="en-US" sz="2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+mn-ea"/>
                </a:rPr>
                <a:t>万円</a:t>
              </a:r>
              <a:endParaRPr kumimoji="1"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ea"/>
              </a:endParaRPr>
            </a:p>
          </p:txBody>
        </p: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387DB410-246E-354D-906C-D9400BDBE787}"/>
                </a:ext>
              </a:extLst>
            </p:cNvPr>
            <p:cNvCxnSpPr>
              <a:cxnSpLocks/>
            </p:cNvCxnSpPr>
            <p:nvPr/>
          </p:nvCxnSpPr>
          <p:spPr>
            <a:xfrm>
              <a:off x="975873" y="5853309"/>
              <a:ext cx="1335388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AF82BF3-376D-F24E-8BAD-AA45C0E91F93}"/>
                </a:ext>
              </a:extLst>
            </p:cNvPr>
            <p:cNvSpPr txBox="1"/>
            <p:nvPr/>
          </p:nvSpPr>
          <p:spPr>
            <a:xfrm>
              <a:off x="2835153" y="5616325"/>
              <a:ext cx="169391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900" dirty="0">
                  <a:latin typeface="+mn-ea"/>
                </a:rPr>
                <a:t>・タイアップ掲載費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・制作費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・</a:t>
              </a:r>
              <a:r>
                <a:rPr kumimoji="1" lang="en-US" altLang="ja-JP" sz="900" dirty="0">
                  <a:latin typeface="+mn-ea"/>
                </a:rPr>
                <a:t>d</a:t>
              </a:r>
              <a:r>
                <a:rPr kumimoji="1" lang="ja-JP" altLang="en-US" sz="900" dirty="0">
                  <a:latin typeface="+mn-ea"/>
                </a:rPr>
                <a:t>マガジン転載費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・文春オンライン転載費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・著名人出演費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・読者データ提供費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・</a:t>
              </a:r>
              <a:r>
                <a:rPr kumimoji="1" lang="en-US" altLang="ja-JP" sz="900" dirty="0">
                  <a:latin typeface="+mn-ea"/>
                </a:rPr>
                <a:t>SNS</a:t>
              </a:r>
              <a:r>
                <a:rPr kumimoji="1" lang="ja-JP" altLang="en-US" sz="900" dirty="0">
                  <a:latin typeface="+mn-ea"/>
                </a:rPr>
                <a:t>キャンペーン実施費用</a:t>
              </a:r>
            </a:p>
          </p:txBody>
        </p:sp>
        <p:sp>
          <p:nvSpPr>
            <p:cNvPr id="124" name="テキスト ボックス 123">
              <a:extLst>
                <a:ext uri="{FF2B5EF4-FFF2-40B4-BE49-F238E27FC236}">
                  <a16:creationId xmlns:a16="http://schemas.microsoft.com/office/drawing/2014/main" id="{C2022378-5490-CE42-8313-5ED20CB90879}"/>
                </a:ext>
              </a:extLst>
            </p:cNvPr>
            <p:cNvSpPr txBox="1"/>
            <p:nvPr/>
          </p:nvSpPr>
          <p:spPr>
            <a:xfrm>
              <a:off x="911942" y="6376529"/>
              <a:ext cx="166326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dirty="0">
                  <a:latin typeface="+mn-ea"/>
                </a:rPr>
                <a:t>※</a:t>
              </a:r>
              <a:r>
                <a:rPr kumimoji="1" lang="ja-JP" altLang="en-US" sz="600" dirty="0">
                  <a:latin typeface="+mn-ea"/>
                </a:rPr>
                <a:t>通常定価</a:t>
              </a:r>
              <a:r>
                <a:rPr kumimoji="1" lang="en-US" altLang="ja-JP" sz="600" dirty="0">
                  <a:latin typeface="+mn-ea"/>
                </a:rPr>
                <a:t>442.5</a:t>
              </a:r>
              <a:r>
                <a:rPr kumimoji="1" lang="ja-JP" altLang="en-US" sz="600" dirty="0">
                  <a:latin typeface="+mn-ea"/>
                </a:rPr>
                <a:t>万円相当  </a:t>
              </a:r>
              <a:r>
                <a:rPr kumimoji="1" lang="en-US" altLang="ja-JP" sz="600" dirty="0">
                  <a:latin typeface="+mn-ea"/>
                </a:rPr>
                <a:t>※</a:t>
              </a:r>
              <a:r>
                <a:rPr kumimoji="1" lang="ja-JP" altLang="en-US" sz="600" dirty="0">
                  <a:latin typeface="+mn-ea"/>
                </a:rPr>
                <a:t>税別</a:t>
              </a:r>
              <a:endParaRPr kumimoji="1" lang="en-US" altLang="ja-JP" sz="600" dirty="0">
                <a:latin typeface="+mn-ea"/>
              </a:endParaRPr>
            </a:p>
          </p:txBody>
        </p: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1D396E0B-FE23-C3A0-764A-D7C043079A79}"/>
                </a:ext>
              </a:extLst>
            </p:cNvPr>
            <p:cNvGrpSpPr/>
            <p:nvPr/>
          </p:nvGrpSpPr>
          <p:grpSpPr>
            <a:xfrm>
              <a:off x="2581890" y="5786722"/>
              <a:ext cx="333596" cy="712962"/>
              <a:chOff x="2581890" y="5786722"/>
              <a:chExt cx="333596" cy="712962"/>
            </a:xfrm>
          </p:grpSpPr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EAC41BD7-515C-BB49-A16C-FF5AD4D30CCC}"/>
                  </a:ext>
                </a:extLst>
              </p:cNvPr>
              <p:cNvCxnSpPr/>
              <p:nvPr/>
            </p:nvCxnSpPr>
            <p:spPr>
              <a:xfrm flipH="1">
                <a:off x="2736892" y="5786722"/>
                <a:ext cx="178594" cy="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線コネクタ 126">
                <a:extLst>
                  <a:ext uri="{FF2B5EF4-FFF2-40B4-BE49-F238E27FC236}">
                    <a16:creationId xmlns:a16="http://schemas.microsoft.com/office/drawing/2014/main" id="{92F75534-56D1-BD4E-978F-D7A3F4ED49E5}"/>
                  </a:ext>
                </a:extLst>
              </p:cNvPr>
              <p:cNvCxnSpPr/>
              <p:nvPr/>
            </p:nvCxnSpPr>
            <p:spPr>
              <a:xfrm flipH="1">
                <a:off x="2735701" y="6499684"/>
                <a:ext cx="178594" cy="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6FE6C5DC-DF72-FA41-A55B-D3ED780AA590}"/>
                  </a:ext>
                </a:extLst>
              </p:cNvPr>
              <p:cNvCxnSpPr/>
              <p:nvPr/>
            </p:nvCxnSpPr>
            <p:spPr>
              <a:xfrm>
                <a:off x="2730553" y="5786722"/>
                <a:ext cx="0" cy="286162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線コネクタ 127">
                <a:extLst>
                  <a:ext uri="{FF2B5EF4-FFF2-40B4-BE49-F238E27FC236}">
                    <a16:creationId xmlns:a16="http://schemas.microsoft.com/office/drawing/2014/main" id="{72CC4025-0B5B-FB4A-BE86-C3AB837EC1A5}"/>
                  </a:ext>
                </a:extLst>
              </p:cNvPr>
              <p:cNvCxnSpPr/>
              <p:nvPr/>
            </p:nvCxnSpPr>
            <p:spPr>
              <a:xfrm>
                <a:off x="2735701" y="6213522"/>
                <a:ext cx="0" cy="286162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線コネクタ 128">
                <a:extLst>
                  <a:ext uri="{FF2B5EF4-FFF2-40B4-BE49-F238E27FC236}">
                    <a16:creationId xmlns:a16="http://schemas.microsoft.com/office/drawing/2014/main" id="{FB7C3FB0-AD41-2A47-9002-8ECD7851A4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86874" y="6070333"/>
                <a:ext cx="148827" cy="44853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コネクタ 129">
                <a:extLst>
                  <a:ext uri="{FF2B5EF4-FFF2-40B4-BE49-F238E27FC236}">
                    <a16:creationId xmlns:a16="http://schemas.microsoft.com/office/drawing/2014/main" id="{B0831F7F-46AB-6742-B23A-8F52A624CC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581890" y="6110300"/>
                <a:ext cx="153811" cy="103222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円/楕円 2">
            <a:extLst>
              <a:ext uri="{FF2B5EF4-FFF2-40B4-BE49-F238E27FC236}">
                <a16:creationId xmlns:a16="http://schemas.microsoft.com/office/drawing/2014/main" id="{F1CF6D24-7C95-585A-7085-9D55428687BB}"/>
              </a:ext>
            </a:extLst>
          </p:cNvPr>
          <p:cNvSpPr/>
          <p:nvPr/>
        </p:nvSpPr>
        <p:spPr>
          <a:xfrm>
            <a:off x="3843063" y="559414"/>
            <a:ext cx="57660" cy="49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D69DFBE-771A-564A-99B2-DE0A298CDC85}"/>
              </a:ext>
            </a:extLst>
          </p:cNvPr>
          <p:cNvCxnSpPr>
            <a:cxnSpLocks/>
          </p:cNvCxnSpPr>
          <p:nvPr/>
        </p:nvCxnSpPr>
        <p:spPr>
          <a:xfrm flipV="1">
            <a:off x="0" y="601062"/>
            <a:ext cx="3900723" cy="1564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631DB11-23A7-6AF0-0293-6B29943C2D76}"/>
              </a:ext>
            </a:extLst>
          </p:cNvPr>
          <p:cNvGrpSpPr/>
          <p:nvPr/>
        </p:nvGrpSpPr>
        <p:grpSpPr>
          <a:xfrm>
            <a:off x="1018554" y="1148745"/>
            <a:ext cx="7777886" cy="3458061"/>
            <a:chOff x="870937" y="2080908"/>
            <a:chExt cx="7777886" cy="3458061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CE049238-0B7C-6F4F-A9AD-1AC3A2847371}"/>
                </a:ext>
              </a:extLst>
            </p:cNvPr>
            <p:cNvSpPr/>
            <p:nvPr/>
          </p:nvSpPr>
          <p:spPr>
            <a:xfrm>
              <a:off x="870937" y="2086457"/>
              <a:ext cx="2238233" cy="33859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1842CCB8-21D8-C441-987E-1A5CD9B3407E}"/>
                </a:ext>
              </a:extLst>
            </p:cNvPr>
            <p:cNvSpPr/>
            <p:nvPr/>
          </p:nvSpPr>
          <p:spPr>
            <a:xfrm>
              <a:off x="3567507" y="2086457"/>
              <a:ext cx="2238233" cy="3385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9CB4B577-9BA9-2A42-86E7-79316F09FA85}"/>
                </a:ext>
              </a:extLst>
            </p:cNvPr>
            <p:cNvSpPr/>
            <p:nvPr/>
          </p:nvSpPr>
          <p:spPr>
            <a:xfrm>
              <a:off x="6264077" y="2080908"/>
              <a:ext cx="2238233" cy="338598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グラフィックス 8" descr="マイク 枠線">
              <a:extLst>
                <a:ext uri="{FF2B5EF4-FFF2-40B4-BE49-F238E27FC236}">
                  <a16:creationId xmlns:a16="http://schemas.microsoft.com/office/drawing/2014/main" id="{1AB6FAAD-CB7F-4E47-AFC2-821E29267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58263" y="2270276"/>
              <a:ext cx="559337" cy="559337"/>
            </a:xfrm>
            <a:prstGeom prst="rect">
              <a:avLst/>
            </a:prstGeom>
          </p:spPr>
        </p:pic>
        <p:pic>
          <p:nvPicPr>
            <p:cNvPr id="11" name="グラフィックス 10" descr="フォルダー検索 枠線">
              <a:extLst>
                <a:ext uri="{FF2B5EF4-FFF2-40B4-BE49-F238E27FC236}">
                  <a16:creationId xmlns:a16="http://schemas.microsoft.com/office/drawing/2014/main" id="{62260BBB-40D5-7149-A0F9-EEEB5EC1D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72625" y="2270276"/>
              <a:ext cx="621135" cy="621135"/>
            </a:xfrm>
            <a:prstGeom prst="rect">
              <a:avLst/>
            </a:prstGeom>
          </p:spPr>
        </p:pic>
        <p:pic>
          <p:nvPicPr>
            <p:cNvPr id="16" name="グラフィックス 15" descr="ノート PC 枠線">
              <a:extLst>
                <a:ext uri="{FF2B5EF4-FFF2-40B4-BE49-F238E27FC236}">
                  <a16:creationId xmlns:a16="http://schemas.microsoft.com/office/drawing/2014/main" id="{011B2019-B439-394A-B49F-5853B5D64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21251" y="2227807"/>
              <a:ext cx="590266" cy="590266"/>
            </a:xfrm>
            <a:prstGeom prst="rect">
              <a:avLst/>
            </a:prstGeom>
          </p:spPr>
        </p:pic>
        <p:sp>
          <p:nvSpPr>
            <p:cNvPr id="72" name="テキスト ボックス 71">
              <a:extLst>
                <a:ext uri="{FF2B5EF4-FFF2-40B4-BE49-F238E27FC236}">
                  <a16:creationId xmlns:a16="http://schemas.microsoft.com/office/drawing/2014/main" id="{5D584185-9127-3B40-8BDF-AE65CF99F090}"/>
                </a:ext>
              </a:extLst>
            </p:cNvPr>
            <p:cNvSpPr txBox="1"/>
            <p:nvPr/>
          </p:nvSpPr>
          <p:spPr>
            <a:xfrm>
              <a:off x="1005308" y="2910457"/>
              <a:ext cx="20231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b="1" dirty="0">
                  <a:latin typeface="+mj-ea"/>
                  <a:ea typeface="+mj-ea"/>
                </a:rPr>
                <a:t>著名人に出演いただき</a:t>
              </a:r>
              <a:endParaRPr kumimoji="1" lang="en-US" altLang="ja-JP" sz="1400" b="1" dirty="0">
                <a:latin typeface="+mj-ea"/>
                <a:ea typeface="+mj-ea"/>
              </a:endParaRPr>
            </a:p>
            <a:p>
              <a:r>
                <a:rPr kumimoji="1" lang="ja-JP" altLang="en-US" sz="1400" b="1" dirty="0">
                  <a:latin typeface="+mj-ea"/>
                  <a:ea typeface="+mj-ea"/>
                </a:rPr>
                <a:t>商品・サービスをリコメンドいただきます。</a:t>
              </a: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E4803F81-D28A-154E-86FB-AD4C1BCEA7DF}"/>
                </a:ext>
              </a:extLst>
            </p:cNvPr>
            <p:cNvSpPr txBox="1"/>
            <p:nvPr/>
          </p:nvSpPr>
          <p:spPr>
            <a:xfrm>
              <a:off x="3671806" y="2891411"/>
              <a:ext cx="20891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+mj-ea"/>
                  <a:ea typeface="+mj-ea"/>
                </a:rPr>
                <a:t>「文春オンライン」「週刊文春</a:t>
              </a:r>
              <a:r>
                <a:rPr kumimoji="1" lang="en-US" altLang="ja-JP" sz="1400" b="1" dirty="0">
                  <a:latin typeface="+mj-ea"/>
                  <a:ea typeface="+mj-ea"/>
                </a:rPr>
                <a:t>d</a:t>
              </a:r>
              <a:r>
                <a:rPr kumimoji="1" lang="ja-JP" altLang="en-US" sz="1400" b="1" dirty="0">
                  <a:latin typeface="+mj-ea"/>
                  <a:ea typeface="+mj-ea"/>
                </a:rPr>
                <a:t>マガジン」に転載</a:t>
              </a:r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B644C37F-7EFF-654D-A748-D1AB64EEBCD0}"/>
                </a:ext>
              </a:extLst>
            </p:cNvPr>
            <p:cNvSpPr txBox="1"/>
            <p:nvPr/>
          </p:nvSpPr>
          <p:spPr>
            <a:xfrm>
              <a:off x="6231106" y="2982633"/>
              <a:ext cx="23041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+mj-ea"/>
                  <a:ea typeface="+mj-ea"/>
                </a:rPr>
                <a:t>商品に興味を持つ読者の</a:t>
              </a:r>
              <a:endParaRPr kumimoji="1" lang="en-US" altLang="ja-JP" sz="1400" b="1" dirty="0">
                <a:latin typeface="+mj-ea"/>
                <a:ea typeface="+mj-ea"/>
              </a:endParaRPr>
            </a:p>
            <a:p>
              <a:pPr algn="ctr"/>
              <a:r>
                <a:rPr kumimoji="1" lang="ja-JP" altLang="en-US" sz="1400" b="1" dirty="0">
                  <a:latin typeface="+mj-ea"/>
                  <a:ea typeface="+mj-ea"/>
                </a:rPr>
                <a:t>個人データを獲得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709DD1EE-6045-3242-ADB3-CF7E0F9DDB7D}"/>
                </a:ext>
              </a:extLst>
            </p:cNvPr>
            <p:cNvSpPr txBox="1"/>
            <p:nvPr/>
          </p:nvSpPr>
          <p:spPr>
            <a:xfrm>
              <a:off x="892759" y="3612181"/>
              <a:ext cx="23059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000" dirty="0">
                  <a:latin typeface="+mn-ea"/>
                </a:rPr>
                <a:t>〈</a:t>
              </a:r>
              <a:r>
                <a:rPr kumimoji="1" lang="ja-JP" altLang="en-US" sz="1000" dirty="0">
                  <a:latin typeface="+mn-ea"/>
                </a:rPr>
                <a:t>過去に出演された方々</a:t>
              </a:r>
              <a:r>
                <a:rPr kumimoji="1" lang="en-US" altLang="ja-JP" sz="1000" dirty="0">
                  <a:latin typeface="+mn-ea"/>
                </a:rPr>
                <a:t>〉</a:t>
              </a:r>
            </a:p>
            <a:p>
              <a:r>
                <a:rPr kumimoji="1" lang="ja-JP" altLang="en-US" sz="1000" dirty="0">
                  <a:latin typeface="+mn-ea"/>
                </a:rPr>
                <a:t>　●つるの剛士　　●内田　恭子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　●杉村　太蔵　　●東尾　理子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　●船木　和喜　　●茂木健一郎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　●桂　　南光　　●弘兼　憲史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　●小林　克也　　●優木まおみ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　●八代　英輝</a:t>
              </a:r>
              <a:r>
                <a:rPr kumimoji="1" lang="en-US" altLang="ja-JP" sz="1000" dirty="0">
                  <a:latin typeface="+mn-ea"/>
                </a:rPr>
                <a:t>       </a:t>
              </a:r>
              <a:r>
                <a:rPr kumimoji="1" lang="ja-JP" altLang="en-US" sz="1000" dirty="0">
                  <a:latin typeface="+mn-ea"/>
                </a:rPr>
                <a:t>●壇蜜</a:t>
              </a:r>
              <a:endParaRPr kumimoji="1" lang="en-US" altLang="ja-JP" sz="1000" dirty="0">
                <a:latin typeface="+mn-ea"/>
              </a:endParaRP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9F27C186-6E46-E04E-9D87-C0D976E08DA7}"/>
                </a:ext>
              </a:extLst>
            </p:cNvPr>
            <p:cNvSpPr txBox="1"/>
            <p:nvPr/>
          </p:nvSpPr>
          <p:spPr>
            <a:xfrm>
              <a:off x="964095" y="4769528"/>
              <a:ext cx="22165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n-ea"/>
                </a:rPr>
                <a:t>※TVCM</a:t>
              </a:r>
              <a:r>
                <a:rPr kumimoji="1" lang="ja-JP" altLang="en-US" sz="700" dirty="0">
                  <a:latin typeface="+mn-ea"/>
                </a:rPr>
                <a:t>出演本数の上位に入る、またはドラマ・</a:t>
              </a:r>
              <a:endParaRPr kumimoji="1" lang="en-US" altLang="ja-JP" sz="700" dirty="0">
                <a:latin typeface="+mn-ea"/>
              </a:endParaRPr>
            </a:p>
            <a:p>
              <a:r>
                <a:rPr kumimoji="1" lang="ja-JP" altLang="en-US" sz="700" dirty="0">
                  <a:latin typeface="+mn-ea"/>
                </a:rPr>
                <a:t>　映画の主演級の著名人起用は本企画では</a:t>
              </a:r>
              <a:endParaRPr kumimoji="1" lang="en-US" altLang="ja-JP" sz="700" dirty="0">
                <a:latin typeface="+mn-ea"/>
              </a:endParaRPr>
            </a:p>
            <a:p>
              <a:r>
                <a:rPr kumimoji="1" lang="ja-JP" altLang="en-US" sz="700" dirty="0">
                  <a:latin typeface="+mn-ea"/>
                </a:rPr>
                <a:t>　不可となります。</a:t>
              </a:r>
              <a:endParaRPr kumimoji="1" lang="en-US" altLang="ja-JP" sz="700" dirty="0">
                <a:latin typeface="+mn-ea"/>
              </a:endParaRPr>
            </a:p>
            <a:p>
              <a:r>
                <a:rPr kumimoji="1" lang="en-US" altLang="ja-JP" sz="700" dirty="0">
                  <a:latin typeface="+mn-ea"/>
                </a:rPr>
                <a:t>※</a:t>
              </a:r>
              <a:r>
                <a:rPr kumimoji="1" lang="ja-JP" altLang="en-US" sz="700" dirty="0">
                  <a:latin typeface="+mn-ea"/>
                </a:rPr>
                <a:t>起用した出演者の取材のお立会いは可能です！</a:t>
              </a:r>
              <a:endParaRPr kumimoji="1" lang="en-US" altLang="ja-JP" sz="700" dirty="0">
                <a:latin typeface="+mn-ea"/>
              </a:endParaRPr>
            </a:p>
            <a:p>
              <a:r>
                <a:rPr kumimoji="1" lang="ja-JP" altLang="en-US" sz="700" dirty="0">
                  <a:latin typeface="+mn-ea"/>
                </a:rPr>
                <a:t>　但し出演者都合でリモート取材の可能性も</a:t>
              </a:r>
              <a:endParaRPr kumimoji="1" lang="en-US" altLang="ja-JP" sz="700" dirty="0">
                <a:latin typeface="+mn-ea"/>
              </a:endParaRPr>
            </a:p>
            <a:p>
              <a:r>
                <a:rPr kumimoji="1" lang="ja-JP" altLang="en-US" sz="700" dirty="0">
                  <a:latin typeface="+mn-ea"/>
                </a:rPr>
                <a:t>　ございます。</a:t>
              </a:r>
            </a:p>
            <a:p>
              <a:endParaRPr kumimoji="1" lang="ja-JP" altLang="en-US" sz="200" dirty="0">
                <a:latin typeface="+mn-ea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2D7E5254-B4AC-EC45-BA49-EA1954F420A1}"/>
                </a:ext>
              </a:extLst>
            </p:cNvPr>
            <p:cNvSpPr txBox="1"/>
            <p:nvPr/>
          </p:nvSpPr>
          <p:spPr>
            <a:xfrm>
              <a:off x="3731252" y="3768707"/>
              <a:ext cx="19898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本誌の圧倒的実売部数に加え、月間</a:t>
              </a:r>
              <a:r>
                <a:rPr kumimoji="1" lang="en-US" altLang="ja-JP" sz="1000" dirty="0">
                  <a:latin typeface="+mn-ea"/>
                </a:rPr>
                <a:t>4</a:t>
              </a:r>
              <a:r>
                <a:rPr kumimoji="1" lang="ja-JP" altLang="en-US" sz="1000" dirty="0">
                  <a:latin typeface="+mn-ea"/>
                </a:rPr>
                <a:t>億</a:t>
              </a:r>
              <a:r>
                <a:rPr kumimoji="1" lang="en-US" altLang="ja-JP" sz="1000" dirty="0">
                  <a:latin typeface="+mn-ea"/>
                </a:rPr>
                <a:t>PV</a:t>
              </a:r>
              <a:r>
                <a:rPr kumimoji="1" lang="ja-JP" altLang="en-US" sz="1000" dirty="0">
                  <a:latin typeface="+mn-ea"/>
                </a:rPr>
                <a:t>を誇る文春オンライン等、デジタルでも多くのリーチをはかります。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また週刊文春</a:t>
              </a:r>
              <a:r>
                <a:rPr kumimoji="1" lang="en-US" altLang="ja-JP" sz="1000" dirty="0">
                  <a:latin typeface="+mn-ea"/>
                </a:rPr>
                <a:t>d</a:t>
              </a:r>
              <a:r>
                <a:rPr kumimoji="1" lang="ja-JP" altLang="en-US" sz="1000" dirty="0">
                  <a:latin typeface="+mn-ea"/>
                </a:rPr>
                <a:t>マガジンにも転載させていただきます。</a:t>
              </a: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EB33FF7-498E-C14B-86B6-571CE92E0467}"/>
                </a:ext>
              </a:extLst>
            </p:cNvPr>
            <p:cNvSpPr txBox="1"/>
            <p:nvPr/>
          </p:nvSpPr>
          <p:spPr>
            <a:xfrm>
              <a:off x="6450379" y="3540205"/>
              <a:ext cx="200914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>
                  <a:latin typeface="+mn-ea"/>
                </a:rPr>
                <a:t>資料請求フォームつき！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1000" dirty="0">
                  <a:latin typeface="+mn-ea"/>
                </a:rPr>
                <a:t>文春オンラインでの資料請求フォームによる、読者データの提供を行います。</a:t>
              </a:r>
              <a:endParaRPr kumimoji="1" lang="en-US" altLang="ja-JP" sz="1000" dirty="0">
                <a:latin typeface="+mn-ea"/>
              </a:endParaRPr>
            </a:p>
            <a:p>
              <a:r>
                <a:rPr kumimoji="1" lang="ja-JP" altLang="en-US" sz="900" dirty="0">
                  <a:latin typeface="+mn-ea"/>
                </a:rPr>
                <a:t>（ご希望のクライアント様のみ）</a:t>
              </a:r>
              <a:endParaRPr kumimoji="1" lang="en-US" altLang="ja-JP" sz="900" dirty="0">
                <a:latin typeface="+mn-ea"/>
              </a:endParaRPr>
            </a:p>
            <a:p>
              <a:r>
                <a:rPr kumimoji="1" lang="en-US" altLang="ja-JP" sz="600" dirty="0">
                  <a:latin typeface="+mn-ea"/>
                </a:rPr>
                <a:t>※</a:t>
              </a:r>
              <a:r>
                <a:rPr kumimoji="1" lang="ja-JP" altLang="en-US" sz="600" dirty="0">
                  <a:latin typeface="+mn-ea"/>
                </a:rPr>
                <a:t>協賛社の中で</a:t>
              </a:r>
              <a:r>
                <a:rPr kumimoji="1" lang="en-US" altLang="ja-JP" sz="600" dirty="0">
                  <a:latin typeface="+mn-ea"/>
                </a:rPr>
                <a:t>3</a:t>
              </a:r>
              <a:r>
                <a:rPr kumimoji="1" lang="ja-JP" altLang="en-US" sz="600" dirty="0">
                  <a:latin typeface="+mn-ea"/>
                </a:rPr>
                <a:t>社以上資料請求を希望した場合に、誌面にハガキをおつけします。</a:t>
              </a:r>
              <a:endParaRPr kumimoji="1" lang="en-US" altLang="ja-JP" sz="600" dirty="0">
                <a:latin typeface="+mn-ea"/>
              </a:endParaRPr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DF4E337F-2514-5E4A-B6F8-81592D85A472}"/>
                </a:ext>
              </a:extLst>
            </p:cNvPr>
            <p:cNvSpPr txBox="1"/>
            <p:nvPr/>
          </p:nvSpPr>
          <p:spPr>
            <a:xfrm>
              <a:off x="7246183" y="4826963"/>
              <a:ext cx="14026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190</a:t>
              </a:r>
              <a:r>
                <a:rPr kumimoji="1" lang="ja-JP" altLang="en-US" sz="12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～</a:t>
              </a:r>
              <a:r>
                <a:rPr kumimoji="1" lang="en-US" altLang="ja-JP" sz="1600" b="1" dirty="0">
                  <a:solidFill>
                    <a:schemeClr val="accent1">
                      <a:lumMod val="75000"/>
                    </a:schemeClr>
                  </a:solidFill>
                  <a:latin typeface="+mn-ea"/>
                </a:rPr>
                <a:t>338</a:t>
              </a:r>
              <a:endParaRPr kumimoji="1" lang="ja-JP" altLang="en-US" sz="1600" b="1" dirty="0">
                <a:solidFill>
                  <a:schemeClr val="accent1">
                    <a:lumMod val="75000"/>
                  </a:schemeClr>
                </a:solidFill>
                <a:latin typeface="+mn-ea"/>
              </a:endParaRP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CCE30D3B-0703-BF44-95B7-BD5A2E51564A}"/>
                </a:ext>
              </a:extLst>
            </p:cNvPr>
            <p:cNvSpPr txBox="1"/>
            <p:nvPr/>
          </p:nvSpPr>
          <p:spPr>
            <a:xfrm>
              <a:off x="6557266" y="4687949"/>
              <a:ext cx="623906" cy="5955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en-US" altLang="ja-JP" sz="14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0E33A2D9-95C2-BF45-96B1-1483059C9EB2}"/>
                </a:ext>
              </a:extLst>
            </p:cNvPr>
            <p:cNvSpPr txBox="1"/>
            <p:nvPr/>
          </p:nvSpPr>
          <p:spPr>
            <a:xfrm>
              <a:off x="6450379" y="4770291"/>
              <a:ext cx="837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100">
                  <a:solidFill>
                    <a:schemeClr val="bg1"/>
                  </a:solidFill>
                  <a:latin typeface="+mn-ea"/>
                </a:rPr>
                <a:t>資料</a:t>
              </a:r>
              <a:endParaRPr kumimoji="1" lang="en-US" altLang="ja-JP" sz="1100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kumimoji="1" lang="ja-JP" altLang="en-US" sz="1100">
                  <a:solidFill>
                    <a:schemeClr val="bg1"/>
                  </a:solidFill>
                  <a:latin typeface="+mn-ea"/>
                </a:rPr>
                <a:t>請求数</a:t>
              </a:r>
              <a:endParaRPr kumimoji="1" lang="en-US" altLang="ja-JP" sz="11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0B53387C-AB09-D02F-4AE1-D7A119C100E3}"/>
                </a:ext>
              </a:extLst>
            </p:cNvPr>
            <p:cNvSpPr txBox="1"/>
            <p:nvPr/>
          </p:nvSpPr>
          <p:spPr>
            <a:xfrm>
              <a:off x="7270998" y="5118761"/>
              <a:ext cx="109756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n-ea"/>
                </a:rPr>
                <a:t>※</a:t>
              </a:r>
              <a:r>
                <a:rPr kumimoji="1" lang="ja-JP" altLang="fr-FR" sz="500" dirty="0">
                  <a:latin typeface="+mn-ea"/>
                </a:rPr>
                <a:t>過去</a:t>
              </a:r>
              <a:r>
                <a:rPr kumimoji="1" lang="ja-JP" altLang="en-US" sz="500" dirty="0">
                  <a:latin typeface="+mn-ea"/>
                </a:rPr>
                <a:t>の実績</a:t>
              </a:r>
              <a:endParaRPr kumimoji="1" lang="en-US" altLang="ja-JP" sz="500" dirty="0">
                <a:latin typeface="+mn-ea"/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4B38DCF-2CD4-F71C-0759-F55D90D37066}"/>
              </a:ext>
            </a:extLst>
          </p:cNvPr>
          <p:cNvGrpSpPr/>
          <p:nvPr/>
        </p:nvGrpSpPr>
        <p:grpSpPr>
          <a:xfrm>
            <a:off x="2082523" y="5688101"/>
            <a:ext cx="6736082" cy="1094724"/>
            <a:chOff x="902928" y="5690618"/>
            <a:chExt cx="7836786" cy="1366903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D5B95CEA-15BC-18D1-46C1-3356EC3F7A95}"/>
                </a:ext>
              </a:extLst>
            </p:cNvPr>
            <p:cNvGrpSpPr/>
            <p:nvPr/>
          </p:nvGrpSpPr>
          <p:grpSpPr>
            <a:xfrm>
              <a:off x="902929" y="5690618"/>
              <a:ext cx="7836785" cy="688299"/>
              <a:chOff x="1185592" y="5864703"/>
              <a:chExt cx="7271458" cy="735537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E460D1D3-CA34-339C-76C1-A4F47D339A8B}"/>
                  </a:ext>
                </a:extLst>
              </p:cNvPr>
              <p:cNvSpPr/>
              <p:nvPr/>
            </p:nvSpPr>
            <p:spPr>
              <a:xfrm>
                <a:off x="1185592" y="5864703"/>
                <a:ext cx="7271458" cy="725177"/>
              </a:xfrm>
              <a:prstGeom prst="rect">
                <a:avLst/>
              </a:prstGeom>
              <a:solidFill>
                <a:srgbClr val="FBF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fr-FR" altLang="ja-JP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N50</a:t>
                </a:r>
                <a:r>
                  <a:rPr kumimoji="1" lang="ja-JP" altLang="fr-FR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万～</a:t>
                </a:r>
                <a:r>
                  <a:rPr kumimoji="1" lang="fr-FR" altLang="ja-JP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/</a:t>
                </a:r>
                <a:r>
                  <a:rPr kumimoji="1" lang="ja-JP" altLang="fr-FR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月</a:t>
                </a:r>
                <a:endParaRPr kumimoji="1" lang="ja-JP" alt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ホームベース 3">
                <a:extLst>
                  <a:ext uri="{FF2B5EF4-FFF2-40B4-BE49-F238E27FC236}">
                    <a16:creationId xmlns:a16="http://schemas.microsoft.com/office/drawing/2014/main" id="{E3F49F20-FAEB-874F-6D21-16BD81E8D28C}"/>
                  </a:ext>
                </a:extLst>
              </p:cNvPr>
              <p:cNvSpPr/>
              <p:nvPr/>
            </p:nvSpPr>
            <p:spPr>
              <a:xfrm>
                <a:off x="1188355" y="5875063"/>
                <a:ext cx="2504468" cy="725177"/>
              </a:xfrm>
              <a:custGeom>
                <a:avLst/>
                <a:gdLst>
                  <a:gd name="connsiteX0" fmla="*/ 0 w 3277590"/>
                  <a:gd name="connsiteY0" fmla="*/ 0 h 1140031"/>
                  <a:gd name="connsiteX1" fmla="*/ 2707575 w 3277590"/>
                  <a:gd name="connsiteY1" fmla="*/ 0 h 1140031"/>
                  <a:gd name="connsiteX2" fmla="*/ 3277590 w 3277590"/>
                  <a:gd name="connsiteY2" fmla="*/ 570016 h 1140031"/>
                  <a:gd name="connsiteX3" fmla="*/ 2707575 w 3277590"/>
                  <a:gd name="connsiteY3" fmla="*/ 1140031 h 1140031"/>
                  <a:gd name="connsiteX4" fmla="*/ 0 w 3277590"/>
                  <a:gd name="connsiteY4" fmla="*/ 1140031 h 1140031"/>
                  <a:gd name="connsiteX5" fmla="*/ 0 w 3277590"/>
                  <a:gd name="connsiteY5" fmla="*/ 0 h 1140031"/>
                  <a:gd name="connsiteX0" fmla="*/ 0 w 3111336"/>
                  <a:gd name="connsiteY0" fmla="*/ 0 h 1140031"/>
                  <a:gd name="connsiteX1" fmla="*/ 2707575 w 3111336"/>
                  <a:gd name="connsiteY1" fmla="*/ 0 h 1140031"/>
                  <a:gd name="connsiteX2" fmla="*/ 3111336 w 3111336"/>
                  <a:gd name="connsiteY2" fmla="*/ 570016 h 1140031"/>
                  <a:gd name="connsiteX3" fmla="*/ 2707575 w 3111336"/>
                  <a:gd name="connsiteY3" fmla="*/ 1140031 h 1140031"/>
                  <a:gd name="connsiteX4" fmla="*/ 0 w 3111336"/>
                  <a:gd name="connsiteY4" fmla="*/ 1140031 h 1140031"/>
                  <a:gd name="connsiteX5" fmla="*/ 0 w 3111336"/>
                  <a:gd name="connsiteY5" fmla="*/ 0 h 114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1336" h="1140031">
                    <a:moveTo>
                      <a:pt x="0" y="0"/>
                    </a:moveTo>
                    <a:lnTo>
                      <a:pt x="2707575" y="0"/>
                    </a:lnTo>
                    <a:lnTo>
                      <a:pt x="3111336" y="570016"/>
                    </a:lnTo>
                    <a:lnTo>
                      <a:pt x="2707575" y="1140031"/>
                    </a:lnTo>
                    <a:lnTo>
                      <a:pt x="0" y="11400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fr-FR" sz="1400" dirty="0"/>
                  <a:t>二次使用プラン</a:t>
                </a:r>
                <a:endParaRPr kumimoji="1" lang="ja-JP" altLang="en-US" sz="1400" dirty="0"/>
              </a:p>
            </p:txBody>
          </p:sp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2FB82A8-A1A5-6497-0FAC-E595E06A65F6}"/>
                </a:ext>
              </a:extLst>
            </p:cNvPr>
            <p:cNvGrpSpPr/>
            <p:nvPr/>
          </p:nvGrpSpPr>
          <p:grpSpPr>
            <a:xfrm>
              <a:off x="902928" y="6369222"/>
              <a:ext cx="7836785" cy="688299"/>
              <a:chOff x="1185592" y="5864703"/>
              <a:chExt cx="7271458" cy="735537"/>
            </a:xfrm>
          </p:grpSpPr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9E25E807-10F2-05F1-39CC-2AA0AAF0E519}"/>
                  </a:ext>
                </a:extLst>
              </p:cNvPr>
              <p:cNvSpPr/>
              <p:nvPr/>
            </p:nvSpPr>
            <p:spPr>
              <a:xfrm>
                <a:off x="1185592" y="5864703"/>
                <a:ext cx="7271458" cy="725177"/>
              </a:xfrm>
              <a:prstGeom prst="rect">
                <a:avLst/>
              </a:prstGeom>
              <a:solidFill>
                <a:srgbClr val="FBF7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fr-FR" altLang="ja-JP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N60</a:t>
                </a:r>
                <a:r>
                  <a:rPr kumimoji="1" lang="ja-JP" altLang="fr-FR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万～</a:t>
                </a:r>
                <a:endParaRPr kumimoji="1" lang="ja-JP" altLang="en-US" dirty="0"/>
              </a:p>
            </p:txBody>
          </p:sp>
          <p:sp>
            <p:nvSpPr>
              <p:cNvPr id="22" name="ホームベース 3">
                <a:extLst>
                  <a:ext uri="{FF2B5EF4-FFF2-40B4-BE49-F238E27FC236}">
                    <a16:creationId xmlns:a16="http://schemas.microsoft.com/office/drawing/2014/main" id="{EAA1DFA8-BC96-225B-27D6-716A855BC2A9}"/>
                  </a:ext>
                </a:extLst>
              </p:cNvPr>
              <p:cNvSpPr/>
              <p:nvPr/>
            </p:nvSpPr>
            <p:spPr>
              <a:xfrm>
                <a:off x="1188355" y="5875063"/>
                <a:ext cx="2504468" cy="725177"/>
              </a:xfrm>
              <a:custGeom>
                <a:avLst/>
                <a:gdLst>
                  <a:gd name="connsiteX0" fmla="*/ 0 w 3277590"/>
                  <a:gd name="connsiteY0" fmla="*/ 0 h 1140031"/>
                  <a:gd name="connsiteX1" fmla="*/ 2707575 w 3277590"/>
                  <a:gd name="connsiteY1" fmla="*/ 0 h 1140031"/>
                  <a:gd name="connsiteX2" fmla="*/ 3277590 w 3277590"/>
                  <a:gd name="connsiteY2" fmla="*/ 570016 h 1140031"/>
                  <a:gd name="connsiteX3" fmla="*/ 2707575 w 3277590"/>
                  <a:gd name="connsiteY3" fmla="*/ 1140031 h 1140031"/>
                  <a:gd name="connsiteX4" fmla="*/ 0 w 3277590"/>
                  <a:gd name="connsiteY4" fmla="*/ 1140031 h 1140031"/>
                  <a:gd name="connsiteX5" fmla="*/ 0 w 3277590"/>
                  <a:gd name="connsiteY5" fmla="*/ 0 h 1140031"/>
                  <a:gd name="connsiteX0" fmla="*/ 0 w 3111336"/>
                  <a:gd name="connsiteY0" fmla="*/ 0 h 1140031"/>
                  <a:gd name="connsiteX1" fmla="*/ 2707575 w 3111336"/>
                  <a:gd name="connsiteY1" fmla="*/ 0 h 1140031"/>
                  <a:gd name="connsiteX2" fmla="*/ 3111336 w 3111336"/>
                  <a:gd name="connsiteY2" fmla="*/ 570016 h 1140031"/>
                  <a:gd name="connsiteX3" fmla="*/ 2707575 w 3111336"/>
                  <a:gd name="connsiteY3" fmla="*/ 1140031 h 1140031"/>
                  <a:gd name="connsiteX4" fmla="*/ 0 w 3111336"/>
                  <a:gd name="connsiteY4" fmla="*/ 1140031 h 1140031"/>
                  <a:gd name="connsiteX5" fmla="*/ 0 w 3111336"/>
                  <a:gd name="connsiteY5" fmla="*/ 0 h 1140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1336" h="1140031">
                    <a:moveTo>
                      <a:pt x="0" y="0"/>
                    </a:moveTo>
                    <a:lnTo>
                      <a:pt x="2707575" y="0"/>
                    </a:lnTo>
                    <a:lnTo>
                      <a:pt x="3111336" y="570016"/>
                    </a:lnTo>
                    <a:lnTo>
                      <a:pt x="2707575" y="1140031"/>
                    </a:lnTo>
                    <a:lnTo>
                      <a:pt x="0" y="11400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fr-FR" sz="1400" dirty="0"/>
                  <a:t>抜き刷り制作プラン</a:t>
                </a:r>
                <a:endParaRPr kumimoji="1" lang="ja-JP" altLang="en-US" sz="1400" dirty="0"/>
              </a:p>
            </p:txBody>
          </p:sp>
        </p:grp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4A2EC21-04CB-E194-F3AA-FF4BDB9494D1}"/>
              </a:ext>
            </a:extLst>
          </p:cNvPr>
          <p:cNvSpPr txBox="1"/>
          <p:nvPr/>
        </p:nvSpPr>
        <p:spPr>
          <a:xfrm>
            <a:off x="6144204" y="5776468"/>
            <a:ext cx="269657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fr-FR" sz="1000" dirty="0"/>
              <a:t>・使用期間：</a:t>
            </a:r>
            <a:r>
              <a:rPr lang="fr-FR" altLang="ja-JP" sz="1000" dirty="0"/>
              <a:t>1</a:t>
            </a:r>
            <a:r>
              <a:rPr lang="ja-JP" altLang="fr-FR" sz="1000" dirty="0"/>
              <a:t>か月</a:t>
            </a:r>
          </a:p>
          <a:p>
            <a:r>
              <a:rPr lang="ja-JP" altLang="fr-FR" sz="1000" dirty="0"/>
              <a:t>　使用用途：クライアント様</a:t>
            </a:r>
            <a:r>
              <a:rPr lang="fr-FR" altLang="ja-JP" sz="1000" dirty="0"/>
              <a:t>HP</a:t>
            </a:r>
            <a:r>
              <a:rPr lang="ja-JP" altLang="fr-FR" sz="1000" dirty="0"/>
              <a:t>、</a:t>
            </a:r>
            <a:r>
              <a:rPr lang="fr-FR" altLang="ja-JP" sz="1000" dirty="0"/>
              <a:t>SNS</a:t>
            </a:r>
            <a:r>
              <a:rPr lang="ja-JP" altLang="fr-FR" sz="1000" dirty="0"/>
              <a:t>（但し</a:t>
            </a:r>
            <a:endParaRPr lang="fr-FR" altLang="ja-JP" sz="1000" dirty="0"/>
          </a:p>
          <a:p>
            <a:r>
              <a:rPr lang="ja-JP" altLang="fr-FR" sz="1000" dirty="0"/>
              <a:t>　オーガニック投稿に限る）</a:t>
            </a:r>
            <a:endParaRPr lang="fr-FR" altLang="ja-JP" sz="1000" dirty="0"/>
          </a:p>
          <a:p>
            <a:endParaRPr lang="ja-JP" altLang="fr-FR" sz="1000" dirty="0"/>
          </a:p>
          <a:p>
            <a:r>
              <a:rPr lang="ja-JP" altLang="fr-FR" sz="1000" dirty="0"/>
              <a:t>・</a:t>
            </a:r>
            <a:r>
              <a:rPr lang="fr-FR" sz="1000" dirty="0"/>
              <a:t>4C1P（</a:t>
            </a:r>
            <a:r>
              <a:rPr lang="ja-JP" altLang="fr-FR" sz="1000" dirty="0"/>
              <a:t>裏白） </a:t>
            </a:r>
            <a:r>
              <a:rPr lang="fr-FR" altLang="ja-JP" sz="1000" dirty="0"/>
              <a:t>10,000</a:t>
            </a:r>
            <a:r>
              <a:rPr lang="ja-JP" altLang="fr-FR" sz="1000" dirty="0"/>
              <a:t>部</a:t>
            </a:r>
          </a:p>
        </p:txBody>
      </p:sp>
      <p:sp>
        <p:nvSpPr>
          <p:cNvPr id="25" name="吹き出し: 円形 24">
            <a:extLst>
              <a:ext uri="{FF2B5EF4-FFF2-40B4-BE49-F238E27FC236}">
                <a16:creationId xmlns:a16="http://schemas.microsoft.com/office/drawing/2014/main" id="{5A7BBE8B-A6DD-9245-DDEF-A3083A329FD2}"/>
              </a:ext>
            </a:extLst>
          </p:cNvPr>
          <p:cNvSpPr/>
          <p:nvPr/>
        </p:nvSpPr>
        <p:spPr>
          <a:xfrm>
            <a:off x="81083" y="4968677"/>
            <a:ext cx="2012146" cy="1450141"/>
          </a:xfrm>
          <a:prstGeom prst="wedgeEllipseCallout">
            <a:avLst>
              <a:gd name="adj1" fmla="val 57366"/>
              <a:gd name="adj2" fmla="val 2612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fr-FR" sz="1200" b="1" dirty="0"/>
              <a:t>オプションプラン</a:t>
            </a:r>
            <a:endParaRPr lang="fr-FR" altLang="ja-JP" sz="1200" b="1" dirty="0"/>
          </a:p>
          <a:p>
            <a:pPr algn="ctr"/>
            <a:endParaRPr lang="fr-FR" altLang="ja-JP" sz="900" b="1" dirty="0"/>
          </a:p>
          <a:p>
            <a:pPr algn="ctr"/>
            <a:endParaRPr lang="fr-FR" altLang="ja-JP" sz="900" b="1" dirty="0"/>
          </a:p>
          <a:p>
            <a:pPr algn="ctr"/>
            <a:endParaRPr lang="fr-FR" altLang="ja-JP" sz="900" b="1" dirty="0"/>
          </a:p>
          <a:p>
            <a:pPr algn="ctr"/>
            <a:endParaRPr lang="fr-FR" altLang="ja-JP" sz="900" b="1" dirty="0"/>
          </a:p>
          <a:p>
            <a:pPr algn="ctr"/>
            <a:endParaRPr lang="fr-FR" altLang="ja-JP" sz="900" b="1" dirty="0"/>
          </a:p>
          <a:p>
            <a:pPr algn="ctr"/>
            <a:endParaRPr lang="fr-FR" altLang="ja-JP" sz="800" b="1" dirty="0"/>
          </a:p>
          <a:p>
            <a:pPr algn="ctr"/>
            <a:endParaRPr lang="fr-FR" sz="9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2422269-F884-D565-572E-9CEC0F7102DF}"/>
              </a:ext>
            </a:extLst>
          </p:cNvPr>
          <p:cNvSpPr txBox="1"/>
          <p:nvPr/>
        </p:nvSpPr>
        <p:spPr>
          <a:xfrm>
            <a:off x="244866" y="5327361"/>
            <a:ext cx="17106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ja-JP" sz="700" dirty="0"/>
              <a:t>※</a:t>
            </a:r>
            <a:r>
              <a:rPr lang="ja-JP" altLang="fr-FR" sz="700" dirty="0"/>
              <a:t>使用期間、用途が増える場合は金額があがりますので、必ずお申込み時に一緒にご決定下さい。後から</a:t>
            </a:r>
            <a:r>
              <a:rPr lang="ja-JP" altLang="en-US" sz="700" dirty="0"/>
              <a:t>二次</a:t>
            </a:r>
            <a:r>
              <a:rPr lang="ja-JP" altLang="fr-FR" sz="700" dirty="0"/>
              <a:t>使用プランを追加申込することはできません。</a:t>
            </a:r>
          </a:p>
          <a:p>
            <a:r>
              <a:rPr lang="fr-FR" altLang="ja-JP" sz="700" dirty="0"/>
              <a:t>※</a:t>
            </a:r>
            <a:r>
              <a:rPr lang="ja-JP" altLang="fr-FR" sz="700" dirty="0"/>
              <a:t>また著名人によって金額が変わりますので、予めご了承ください。</a:t>
            </a:r>
          </a:p>
        </p:txBody>
      </p:sp>
      <p:sp>
        <p:nvSpPr>
          <p:cNvPr id="27" name="テキスト ボックス 6">
            <a:extLst>
              <a:ext uri="{FF2B5EF4-FFF2-40B4-BE49-F238E27FC236}">
                <a16:creationId xmlns:a16="http://schemas.microsoft.com/office/drawing/2014/main" id="{C0708EBF-CE08-95EF-642F-CFF7E96E0E9D}"/>
              </a:ext>
            </a:extLst>
          </p:cNvPr>
          <p:cNvSpPr txBox="1"/>
          <p:nvPr/>
        </p:nvSpPr>
        <p:spPr>
          <a:xfrm>
            <a:off x="344994" y="20191"/>
            <a:ext cx="3560134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kumimoji="1" lang="en-US" altLang="ja-JP" dirty="0">
                <a:latin typeface="+mn-ea"/>
                <a:ea typeface="+mn-ea"/>
              </a:rPr>
              <a:t>2023</a:t>
            </a:r>
            <a:r>
              <a:rPr kumimoji="1" lang="ja-JP" altLang="en-US" dirty="0">
                <a:latin typeface="+mn-ea"/>
                <a:ea typeface="+mn-ea"/>
              </a:rPr>
              <a:t>年</a:t>
            </a:r>
            <a:r>
              <a:rPr kumimoji="1" lang="en-US" altLang="ja-JP" dirty="0">
                <a:latin typeface="+mn-ea"/>
                <a:ea typeface="+mn-ea"/>
              </a:rPr>
              <a:t>9</a:t>
            </a:r>
            <a:r>
              <a:rPr kumimoji="1" lang="ja-JP" altLang="en-US" dirty="0">
                <a:latin typeface="+mn-ea"/>
                <a:ea typeface="+mn-ea"/>
              </a:rPr>
              <a:t>月</a:t>
            </a:r>
            <a:r>
              <a:rPr kumimoji="1" lang="en-US" altLang="ja-JP" dirty="0">
                <a:latin typeface="+mn-ea"/>
                <a:ea typeface="+mn-ea"/>
              </a:rPr>
              <a:t>28</a:t>
            </a:r>
            <a:r>
              <a:rPr kumimoji="1" lang="ja-JP" altLang="en-US" dirty="0">
                <a:latin typeface="+mn-ea"/>
                <a:ea typeface="+mn-ea"/>
              </a:rPr>
              <a:t>日発売予定</a:t>
            </a:r>
            <a:endParaRPr kumimoji="1" lang="en-US" altLang="ja-JP" dirty="0">
              <a:latin typeface="+mn-ea"/>
              <a:ea typeface="+mn-ea"/>
            </a:endParaRPr>
          </a:p>
          <a:p>
            <a:r>
              <a:rPr kumimoji="1" lang="fr-FR" altLang="ja-JP" b="1" dirty="0">
                <a:latin typeface="+mn-ea"/>
                <a:ea typeface="+mn-ea"/>
              </a:rPr>
              <a:t>『</a:t>
            </a:r>
            <a:r>
              <a:rPr kumimoji="1" lang="ja-JP" altLang="fr-FR" b="1" dirty="0">
                <a:latin typeface="+mn-ea"/>
                <a:ea typeface="+mn-ea"/>
              </a:rPr>
              <a:t>週刊文春</a:t>
            </a:r>
            <a:r>
              <a:rPr kumimoji="1" lang="fr-FR" altLang="ja-JP" b="1" dirty="0">
                <a:latin typeface="+mn-ea"/>
                <a:ea typeface="+mn-ea"/>
              </a:rPr>
              <a:t>』10</a:t>
            </a:r>
            <a:r>
              <a:rPr kumimoji="1" lang="ja-JP" altLang="fr-FR" b="1" dirty="0">
                <a:latin typeface="+mn-ea"/>
                <a:ea typeface="+mn-ea"/>
              </a:rPr>
              <a:t>月</a:t>
            </a:r>
            <a:r>
              <a:rPr kumimoji="1" lang="fr-FR" altLang="ja-JP" b="1" dirty="0">
                <a:latin typeface="+mn-ea"/>
                <a:ea typeface="+mn-ea"/>
              </a:rPr>
              <a:t>5</a:t>
            </a:r>
            <a:r>
              <a:rPr kumimoji="1" lang="ja-JP" altLang="fr-FR" b="1" dirty="0">
                <a:latin typeface="+mn-ea"/>
                <a:ea typeface="+mn-ea"/>
              </a:rPr>
              <a:t>日号</a:t>
            </a:r>
            <a:endParaRPr kumimoji="1" lang="ja-JP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5239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5C9E983-1D98-F142-ACA2-6C5AED067A1C}"/>
              </a:ext>
            </a:extLst>
          </p:cNvPr>
          <p:cNvCxnSpPr/>
          <p:nvPr/>
        </p:nvCxnSpPr>
        <p:spPr>
          <a:xfrm>
            <a:off x="222422" y="0"/>
            <a:ext cx="0" cy="6858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459801D-F841-C541-9EF1-EF0C479E684E}"/>
              </a:ext>
            </a:extLst>
          </p:cNvPr>
          <p:cNvCxnSpPr>
            <a:cxnSpLocks/>
          </p:cNvCxnSpPr>
          <p:nvPr/>
        </p:nvCxnSpPr>
        <p:spPr>
          <a:xfrm>
            <a:off x="0" y="902043"/>
            <a:ext cx="235670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8B7418D-566E-2D46-A743-2A333E57188A}"/>
              </a:ext>
            </a:extLst>
          </p:cNvPr>
          <p:cNvCxnSpPr>
            <a:cxnSpLocks/>
          </p:cNvCxnSpPr>
          <p:nvPr/>
        </p:nvCxnSpPr>
        <p:spPr>
          <a:xfrm>
            <a:off x="325395" y="902043"/>
            <a:ext cx="0" cy="595595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>
            <a:extLst>
              <a:ext uri="{FF2B5EF4-FFF2-40B4-BE49-F238E27FC236}">
                <a16:creationId xmlns:a16="http://schemas.microsoft.com/office/drawing/2014/main" id="{3C04F038-483B-A34C-B545-C527C386FDB3}"/>
              </a:ext>
            </a:extLst>
          </p:cNvPr>
          <p:cNvSpPr/>
          <p:nvPr/>
        </p:nvSpPr>
        <p:spPr>
          <a:xfrm>
            <a:off x="2356243" y="873435"/>
            <a:ext cx="57660" cy="4942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3D20721F-932A-514F-80F9-4A5D20CF5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0" t="7194" r="5762" b="6231"/>
          <a:stretch/>
        </p:blipFill>
        <p:spPr>
          <a:xfrm>
            <a:off x="2732725" y="1070794"/>
            <a:ext cx="1871790" cy="2563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EF71B99-9413-7D48-B985-9C9C5B6C9AAD}"/>
              </a:ext>
            </a:extLst>
          </p:cNvPr>
          <p:cNvSpPr txBox="1"/>
          <p:nvPr/>
        </p:nvSpPr>
        <p:spPr>
          <a:xfrm>
            <a:off x="450849" y="540077"/>
            <a:ext cx="179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過去の掲載事例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ADE33FDE-7780-F04C-BC96-EC269E9C2C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5879" y="1070794"/>
            <a:ext cx="1832982" cy="2563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DBC3FB58-34C7-7747-AF28-A38B70F398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17580" y="4220282"/>
            <a:ext cx="2589596" cy="18329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26" name="図 225">
            <a:extLst>
              <a:ext uri="{FF2B5EF4-FFF2-40B4-BE49-F238E27FC236}">
                <a16:creationId xmlns:a16="http://schemas.microsoft.com/office/drawing/2014/main" id="{955D0258-98B2-EC4E-A919-2A92AFF0C3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339" y="1070794"/>
            <a:ext cx="1857584" cy="25637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7" name="図 226">
            <a:extLst>
              <a:ext uri="{FF2B5EF4-FFF2-40B4-BE49-F238E27FC236}">
                <a16:creationId xmlns:a16="http://schemas.microsoft.com/office/drawing/2014/main" id="{0887A2C0-DF0D-0F45-B121-91A27A5172A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72" y="3848859"/>
            <a:ext cx="3631403" cy="25637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図 5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261A122A-D4CE-2E3F-D80C-BF479E92ED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665" y="3841966"/>
            <a:ext cx="1866853" cy="257066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9343EA-4E66-1589-64B4-1D16247F3B2A}"/>
              </a:ext>
            </a:extLst>
          </p:cNvPr>
          <p:cNvSpPr/>
          <p:nvPr/>
        </p:nvSpPr>
        <p:spPr>
          <a:xfrm>
            <a:off x="6802099" y="1082831"/>
            <a:ext cx="1866853" cy="2570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D526C46A-1663-3341-8536-FA922CA957B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666" y="1082831"/>
            <a:ext cx="1867158" cy="25637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46C6AB0-B6A2-7619-3073-FE614BA741D7}"/>
              </a:ext>
            </a:extLst>
          </p:cNvPr>
          <p:cNvGrpSpPr/>
          <p:nvPr/>
        </p:nvGrpSpPr>
        <p:grpSpPr>
          <a:xfrm>
            <a:off x="4612342" y="155793"/>
            <a:ext cx="4531658" cy="770965"/>
            <a:chOff x="4612342" y="155793"/>
            <a:chExt cx="4531658" cy="770965"/>
          </a:xfrm>
        </p:grpSpPr>
        <p:sp>
          <p:nvSpPr>
            <p:cNvPr id="4" name="山形 13">
              <a:extLst>
                <a:ext uri="{FF2B5EF4-FFF2-40B4-BE49-F238E27FC236}">
                  <a16:creationId xmlns:a16="http://schemas.microsoft.com/office/drawing/2014/main" id="{1624B9BF-A32F-779C-09AD-50C94C606B83}"/>
                </a:ext>
              </a:extLst>
            </p:cNvPr>
            <p:cNvSpPr/>
            <p:nvPr/>
          </p:nvSpPr>
          <p:spPr>
            <a:xfrm>
              <a:off x="4612342" y="155793"/>
              <a:ext cx="847164" cy="770965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2D41E1A-5ECB-F563-9137-0F92884D731B}"/>
                </a:ext>
              </a:extLst>
            </p:cNvPr>
            <p:cNvSpPr/>
            <p:nvPr/>
          </p:nvSpPr>
          <p:spPr>
            <a:xfrm>
              <a:off x="5035924" y="155793"/>
              <a:ext cx="4108076" cy="7709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3">
              <a:extLst>
                <a:ext uri="{FF2B5EF4-FFF2-40B4-BE49-F238E27FC236}">
                  <a16:creationId xmlns:a16="http://schemas.microsoft.com/office/drawing/2014/main" id="{BCF2426A-383D-600F-4075-9E8DB04431BC}"/>
                </a:ext>
              </a:extLst>
            </p:cNvPr>
            <p:cNvSpPr txBox="1"/>
            <p:nvPr/>
          </p:nvSpPr>
          <p:spPr>
            <a:xfrm>
              <a:off x="6213867" y="219758"/>
              <a:ext cx="2897376" cy="5847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3200" b="1" dirty="0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私のお気に入り</a:t>
              </a:r>
            </a:p>
          </p:txBody>
        </p:sp>
        <p:sp>
          <p:nvSpPr>
            <p:cNvPr id="11" name="テキスト ボックス 4">
              <a:extLst>
                <a:ext uri="{FF2B5EF4-FFF2-40B4-BE49-F238E27FC236}">
                  <a16:creationId xmlns:a16="http://schemas.microsoft.com/office/drawing/2014/main" id="{1056293A-D867-020F-1D6B-BBDE83D43E31}"/>
                </a:ext>
              </a:extLst>
            </p:cNvPr>
            <p:cNvSpPr txBox="1"/>
            <p:nvPr/>
          </p:nvSpPr>
          <p:spPr>
            <a:xfrm>
              <a:off x="5035924" y="363795"/>
              <a:ext cx="184785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r>
                <a:rPr kumimoji="1" lang="ja-JP" altLang="en-US" sz="1800" b="1">
                  <a:solidFill>
                    <a:schemeClr val="bg1"/>
                  </a:solidFill>
                  <a:latin typeface="HGPMinchoE" panose="02020900000000000000" pitchFamily="18" charset="-128"/>
                  <a:ea typeface="HGPMinchoE" panose="02020900000000000000" pitchFamily="18" charset="-128"/>
                </a:rPr>
                <a:t>特別企画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4DA86EE-DE69-CF2F-B153-57A9FC144FED}"/>
              </a:ext>
            </a:extLst>
          </p:cNvPr>
          <p:cNvSpPr txBox="1"/>
          <p:nvPr/>
        </p:nvSpPr>
        <p:spPr>
          <a:xfrm>
            <a:off x="789260" y="6507355"/>
            <a:ext cx="763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fr-FR" sz="1200" dirty="0"/>
              <a:t>他の過去事例はこちらからご覧いただけます：</a:t>
            </a:r>
            <a:r>
              <a:rPr lang="fr-FR" altLang="ja-JP" sz="1200" dirty="0">
                <a:hlinkClick r:id="rId10"/>
              </a:rPr>
              <a:t>https://bunshun-jp.box.com/s/x84npeu9mt96lrl5qx83iv0365snepk3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90639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緑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825</Words>
  <Application>Microsoft Office PowerPoint</Application>
  <PresentationFormat>画面に合わせる (4:3)</PresentationFormat>
  <Paragraphs>128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HGPMinchoE</vt:lpstr>
      <vt:lpstr>Meiryo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2022-11-10T06:35:05Z</dcterms:created>
  <dcterms:modified xsi:type="dcterms:W3CDTF">2023-05-02T05:51:09Z</dcterms:modified>
</cp:coreProperties>
</file>